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70" r:id="rId9"/>
    <p:sldId id="264" r:id="rId10"/>
    <p:sldId id="265" r:id="rId11"/>
    <p:sldId id="267" r:id="rId12"/>
    <p:sldId id="266" r:id="rId13"/>
    <p:sldId id="268" r:id="rId14"/>
    <p:sldId id="269" r:id="rId15"/>
  </p:sldIdLst>
  <p:sldSz cx="9144000" cy="6858000" type="screen4x3"/>
  <p:notesSz cx="6858000" cy="9144000"/>
  <p:defaultTextStyle>
    <a:defPPr>
      <a:defRPr lang="en-US"/>
    </a:defPPr>
    <a:lvl1pPr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1pPr>
    <a:lvl2pPr marL="4572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2pPr>
    <a:lvl3pPr marL="9144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3pPr>
    <a:lvl4pPr marL="13716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4pPr>
    <a:lvl5pPr marL="18288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5pPr>
    <a:lvl6pPr marL="2286000" algn="l" defTabSz="457200" rtl="0" eaLnBrk="1" latinLnBrk="0" hangingPunct="1">
      <a:defRPr sz="2800" b="1" kern="1200">
        <a:solidFill>
          <a:srgbClr val="003300"/>
        </a:solidFill>
        <a:latin typeface="Calibri" charset="0"/>
        <a:ea typeface="+mn-ea"/>
        <a:cs typeface="+mn-cs"/>
      </a:defRPr>
    </a:lvl6pPr>
    <a:lvl7pPr marL="2743200" algn="l" defTabSz="457200" rtl="0" eaLnBrk="1" latinLnBrk="0" hangingPunct="1">
      <a:defRPr sz="2800" b="1" kern="1200">
        <a:solidFill>
          <a:srgbClr val="003300"/>
        </a:solidFill>
        <a:latin typeface="Calibri" charset="0"/>
        <a:ea typeface="+mn-ea"/>
        <a:cs typeface="+mn-cs"/>
      </a:defRPr>
    </a:lvl7pPr>
    <a:lvl8pPr marL="3200400" algn="l" defTabSz="457200" rtl="0" eaLnBrk="1" latinLnBrk="0" hangingPunct="1">
      <a:defRPr sz="2800" b="1" kern="1200">
        <a:solidFill>
          <a:srgbClr val="003300"/>
        </a:solidFill>
        <a:latin typeface="Calibri" charset="0"/>
        <a:ea typeface="+mn-ea"/>
        <a:cs typeface="+mn-cs"/>
      </a:defRPr>
    </a:lvl8pPr>
    <a:lvl9pPr marL="3657600" algn="l" defTabSz="457200" rtl="0" eaLnBrk="1" latinLnBrk="0" hangingPunct="1">
      <a:defRPr sz="2800" b="1" kern="1200">
        <a:solidFill>
          <a:srgbClr val="003300"/>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CC"/>
    <a:srgbClr val="0000CC"/>
    <a:srgbClr val="003300"/>
    <a:srgbClr val="660066"/>
    <a:srgbClr val="006600"/>
    <a:srgbClr val="8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F8855-C1FC-C94B-92DB-FCE248B40D3B}" type="datetimeFigureOut">
              <a:rPr lang="en-US" smtClean="0"/>
              <a:t>4/15/2021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0E93FA-7537-504F-B45D-3882238E961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b="0">
                <a:solidFill>
                  <a:schemeClr val="tx1"/>
                </a:solidFill>
                <a:latin typeface="Tw Cen MT"/>
              </a:defRPr>
            </a:lvl1pPr>
          </a:lstStyle>
          <a:p>
            <a:pPr>
              <a:defRPr/>
            </a:pPr>
            <a:endParaRPr lang="en-US" dirty="0"/>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b="0">
                <a:solidFill>
                  <a:schemeClr val="tx1"/>
                </a:solidFill>
                <a:latin typeface="Tw Cen MT"/>
              </a:defRPr>
            </a:lvl1pPr>
          </a:lstStyle>
          <a:p>
            <a:pPr>
              <a:defRPr/>
            </a:pPr>
            <a:fld id="{E9FE4041-C219-6049-8756-14CA1A189B81}" type="datetime1">
              <a:rPr lang="en-US" smtClean="0"/>
              <a:pPr>
                <a:defRPr/>
              </a:pPr>
              <a:t>4/15/2021</a:t>
            </a:fld>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b="0">
                <a:solidFill>
                  <a:schemeClr val="tx1"/>
                </a:solidFill>
                <a:latin typeface="Tw Cen MT"/>
              </a:defRPr>
            </a:lvl1pPr>
          </a:lstStyle>
          <a:p>
            <a:pPr>
              <a:defRPr/>
            </a:pPr>
            <a:endParaRPr lang="en-US" dirty="0"/>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b="0">
                <a:solidFill>
                  <a:schemeClr val="tx1"/>
                </a:solidFill>
                <a:latin typeface="Tw Cen MT"/>
              </a:defRPr>
            </a:lvl1pPr>
          </a:lstStyle>
          <a:p>
            <a:pPr>
              <a:defRPr/>
            </a:pPr>
            <a:fld id="{B9BC27AB-D03A-2545-BC8C-CD5BB162E233}"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29D953B-AEC5-5046-A05E-3CE6ECE286EF}" type="datetime1">
              <a:rPr lang="en-US"/>
              <a:pPr>
                <a:defRPr/>
              </a:pPr>
              <a:t>4/15/2021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0B55E9-9208-A344-84B0-D8134DFA59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59603B-AEC9-F042-BEA7-D404989EDE6A}" type="datetime1">
              <a:rPr lang="en-US"/>
              <a:pPr>
                <a:defRPr/>
              </a:pPr>
              <a:t>4/15/2021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34514-0D22-8B41-A2FF-AEA04E9FCF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F71729-86BE-964B-A0BF-53139CF6E8B3}" type="datetime1">
              <a:rPr lang="en-US"/>
              <a:pPr>
                <a:defRPr/>
              </a:pPr>
              <a:t>4/15/2021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1DA60A-7B50-D947-A8BD-B9B6930284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E05ED-0AF3-3649-A12A-ED5B7525B8C7}" type="datetime1">
              <a:rPr lang="en-US"/>
              <a:pPr>
                <a:defRPr/>
              </a:pPr>
              <a:t>4/15/2021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CEE9-4815-6E4D-B3E3-F9B5DA4F65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962B9D9-1491-FA48-B34E-29E2313296A6}" type="datetime1">
              <a:rPr lang="en-US"/>
              <a:pPr>
                <a:defRPr/>
              </a:pPr>
              <a:t>4/15/2021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9B619-E7DB-0542-8324-50AEDAD801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C2DE4AA-E90D-734E-BFE2-2865355F5E8D}" type="datetime1">
              <a:rPr lang="en-US"/>
              <a:pPr>
                <a:defRPr/>
              </a:pPr>
              <a:t>4/15/2021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BDB92-AF4E-EB4D-80B0-AF2ADCE012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8634E29-6EDC-8C47-8D01-E17407D70F41}" type="datetime1">
              <a:rPr lang="en-US"/>
              <a:pPr>
                <a:defRPr/>
              </a:pPr>
              <a:t>4/15/2021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85A4A1-D486-DE43-A653-81D03F5120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149F8E-B5C3-814C-A9A9-12BD7CCF31F8}" type="datetime1">
              <a:rPr lang="en-US"/>
              <a:pPr>
                <a:defRPr/>
              </a:pPr>
              <a:t>4/15/2021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CD4CAD-6525-784A-BDFD-3767722DE5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1CEE3B-0F4C-1A43-8F5B-82363A189A22}" type="datetime1">
              <a:rPr lang="en-US"/>
              <a:pPr>
                <a:defRPr/>
              </a:pPr>
              <a:t>4/15/2021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121BF2-B624-4746-9B75-C584B517BA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439D6-81FF-DF4A-B8AC-A86F478E9905}" type="datetime1">
              <a:rPr lang="en-US"/>
              <a:pPr>
                <a:defRPr/>
              </a:pPr>
              <a:t>4/15/2021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B61E7B-D96E-5E4E-B8FE-799254DB42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1F1B7E-FE39-8E4D-9AE9-B031544EADBE}" type="datetime1">
              <a:rPr lang="en-US"/>
              <a:pPr>
                <a:defRPr/>
              </a:pPr>
              <a:t>4/15/2021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D96F5D-6837-C84B-9052-B003DDAA27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1200" b="0">
                <a:solidFill>
                  <a:srgbClr val="898989"/>
                </a:solidFill>
                <a:latin typeface="Tw Cen MT"/>
              </a:defRPr>
            </a:lvl1pPr>
          </a:lstStyle>
          <a:p>
            <a:pPr>
              <a:defRPr/>
            </a:pPr>
            <a:fld id="{26565F69-7908-5547-A0A7-1D75AAE360E9}" type="datetime1">
              <a:rPr lang="en-US" smtClean="0"/>
              <a:pPr>
                <a:defRPr/>
              </a:pPr>
              <a:t>4/15/2021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b="0">
                <a:solidFill>
                  <a:schemeClr val="tx1">
                    <a:tint val="75000"/>
                  </a:schemeClr>
                </a:solidFill>
                <a:latin typeface="Tw Cen M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b="0">
                <a:solidFill>
                  <a:srgbClr val="898989"/>
                </a:solidFill>
                <a:latin typeface="Tw Cen MT"/>
              </a:defRPr>
            </a:lvl1pPr>
          </a:lstStyle>
          <a:p>
            <a:pPr>
              <a:defRPr/>
            </a:pPr>
            <a:fld id="{AC4EBB4D-B58E-A44F-B7F2-8C633FFAC31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w Cen M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29" charset="0"/>
        </a:defRPr>
      </a:lvl6pPr>
      <a:lvl7pPr marL="914400" algn="ctr" rtl="0" fontAlgn="base">
        <a:spcBef>
          <a:spcPct val="0"/>
        </a:spcBef>
        <a:spcAft>
          <a:spcPct val="0"/>
        </a:spcAft>
        <a:defRPr sz="4400">
          <a:solidFill>
            <a:schemeClr val="tx1"/>
          </a:solidFill>
          <a:latin typeface="Calibri" pitchFamily="29" charset="0"/>
        </a:defRPr>
      </a:lvl7pPr>
      <a:lvl8pPr marL="1371600" algn="ctr" rtl="0" fontAlgn="base">
        <a:spcBef>
          <a:spcPct val="0"/>
        </a:spcBef>
        <a:spcAft>
          <a:spcPct val="0"/>
        </a:spcAft>
        <a:defRPr sz="4400">
          <a:solidFill>
            <a:schemeClr val="tx1"/>
          </a:solidFill>
          <a:latin typeface="Calibri" pitchFamily="29" charset="0"/>
        </a:defRPr>
      </a:lvl8pPr>
      <a:lvl9pPr marL="1828800" algn="ctr" rtl="0" fontAlgn="base">
        <a:spcBef>
          <a:spcPct val="0"/>
        </a:spcBef>
        <a:spcAft>
          <a:spcPct val="0"/>
        </a:spcAft>
        <a:defRPr sz="4400">
          <a:solidFill>
            <a:schemeClr val="tx1"/>
          </a:solidFill>
          <a:latin typeface="Calibri" pitchFamily="29"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w Cen M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w Cen MT"/>
          <a:ea typeface="ＭＳ Ｐゴシック" pitchFamily="29"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w Cen MT"/>
          <a:ea typeface="ＭＳ Ｐゴシック" pitchFamily="29"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w Cen MT"/>
          <a:ea typeface="ＭＳ Ｐゴシック" pitchFamily="29"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w Cen MT"/>
          <a:ea typeface="ＭＳ Ｐゴシック" pitchFamily="2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539556"/>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5795"/>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5746932"/>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68601"/>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3" name="Picture 3"/>
          <p:cNvPicPr>
            <a:picLocks noChangeAspect="1" noChangeArrowheads="1"/>
          </p:cNvPicPr>
          <p:nvPr/>
        </p:nvPicPr>
        <p:blipFill>
          <a:blip r:embed="rId3"/>
          <a:srcRect/>
          <a:stretch>
            <a:fillRect/>
          </a:stretch>
        </p:blipFill>
        <p:spPr bwMode="auto">
          <a:xfrm>
            <a:off x="239713" y="360363"/>
            <a:ext cx="2951163" cy="3889375"/>
          </a:xfrm>
          <a:prstGeom prst="rect">
            <a:avLst/>
          </a:prstGeom>
        </p:spPr>
      </p:pic>
      <p:pic>
        <p:nvPicPr>
          <p:cNvPr id="2052" name="Picture 2"/>
          <p:cNvPicPr>
            <a:picLocks noChangeAspect="1" noChangeArrowheads="1"/>
          </p:cNvPicPr>
          <p:nvPr/>
        </p:nvPicPr>
        <p:blipFill>
          <a:blip r:embed="rId4"/>
          <a:srcRect/>
          <a:stretch>
            <a:fillRect/>
          </a:stretch>
        </p:blipFill>
        <p:spPr bwMode="auto">
          <a:xfrm>
            <a:off x="3268663" y="360363"/>
            <a:ext cx="5591175" cy="3889375"/>
          </a:xfrm>
          <a:prstGeom prst="rect">
            <a:avLst/>
          </a:prstGeom>
        </p:spPr>
      </p:pic>
      <p:sp>
        <p:nvSpPr>
          <p:cNvPr id="2" name="Title 1"/>
          <p:cNvSpPr>
            <a:spLocks noGrp="1"/>
          </p:cNvSpPr>
          <p:nvPr>
            <p:ph type="ctrTitle"/>
          </p:nvPr>
        </p:nvSpPr>
        <p:spPr>
          <a:xfrm>
            <a:off x="394554" y="4756638"/>
            <a:ext cx="8354891" cy="930447"/>
          </a:xfrm>
        </p:spPr>
        <p:txBody>
          <a:bodyPr rtlCol="0">
            <a:normAutofit/>
          </a:bodyPr>
          <a:lstStyle/>
          <a:p>
            <a:pPr eaLnBrk="1" fontAlgn="auto" hangingPunct="1">
              <a:spcAft>
                <a:spcPts val="0"/>
              </a:spcAft>
              <a:defRPr/>
            </a:pPr>
            <a:r>
              <a:rPr lang="en-US" sz="4700" b="1">
                <a:solidFill>
                  <a:schemeClr val="bg1"/>
                </a:solidFill>
                <a:effectLst>
                  <a:outerShdw blurRad="38100" dist="38100" dir="2700000" algn="tl">
                    <a:srgbClr val="000000">
                      <a:alpha val="43137"/>
                    </a:srgbClr>
                  </a:outerShdw>
                </a:effectLst>
                <a:ea typeface="+mj-ea"/>
                <a:cs typeface="+mj-cs"/>
              </a:rPr>
              <a:t>Martin Luther King &amp; Malcolm X</a:t>
            </a:r>
          </a:p>
        </p:txBody>
      </p:sp>
      <p:sp>
        <p:nvSpPr>
          <p:cNvPr id="16387" name="Subtitle 2"/>
          <p:cNvSpPr>
            <a:spLocks noGrp="1"/>
          </p:cNvSpPr>
          <p:nvPr>
            <p:ph type="subTitle" idx="1"/>
          </p:nvPr>
        </p:nvSpPr>
        <p:spPr>
          <a:xfrm>
            <a:off x="1143000" y="5815698"/>
            <a:ext cx="6858000" cy="420001"/>
          </a:xfrm>
        </p:spPr>
        <p:txBody>
          <a:bodyPr>
            <a:normAutofit/>
          </a:bodyPr>
          <a:lstStyle/>
          <a:p>
            <a:pPr eaLnBrk="1" hangingPunct="1"/>
            <a:r>
              <a:rPr lang="en-US" sz="1700" b="1">
                <a:solidFill>
                  <a:schemeClr val="bg1"/>
                </a:solidFill>
                <a:ea typeface="ＭＳ Ｐゴシック" charset="-128"/>
                <a:cs typeface="ＭＳ Ｐゴシック" charset="-128"/>
              </a:rPr>
              <a:t>Two men with the same goal, but a different approach.</a:t>
            </a:r>
          </a:p>
          <a:p>
            <a:pPr eaLnBrk="1" hangingPunct="1"/>
            <a:endParaRPr lang="en-US" sz="1700" b="1">
              <a:solidFill>
                <a:schemeClr val="bg1"/>
              </a:solidFill>
              <a:ea typeface="ＭＳ Ｐゴシック" charset="-128"/>
              <a:cs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818" name="Title 1"/>
          <p:cNvSpPr>
            <a:spLocks noGrp="1"/>
          </p:cNvSpPr>
          <p:nvPr>
            <p:ph type="title"/>
          </p:nvPr>
        </p:nvSpPr>
        <p:spPr>
          <a:xfrm>
            <a:off x="4829175" y="669925"/>
            <a:ext cx="3343276" cy="1325563"/>
          </a:xfrm>
        </p:spPr>
        <p:txBody>
          <a:bodyPr vert="horz" lIns="91440" tIns="45720" rIns="91440" bIns="45720" rtlCol="0" anchor="b">
            <a:normAutofit/>
          </a:bodyPr>
          <a:lstStyle/>
          <a:p>
            <a:pPr algn="l" eaLnBrk="1" hangingPunct="1">
              <a:lnSpc>
                <a:spcPct val="90000"/>
              </a:lnSpc>
            </a:pPr>
            <a:r>
              <a:rPr lang="en-US" sz="3300" b="1" kern="1200">
                <a:solidFill>
                  <a:schemeClr val="bg1"/>
                </a:solidFill>
                <a:latin typeface="+mj-lt"/>
                <a:ea typeface="+mj-ea"/>
                <a:cs typeface="+mj-cs"/>
              </a:rPr>
              <a:t>Quotes</a:t>
            </a:r>
          </a:p>
        </p:txBody>
      </p:sp>
      <p:pic>
        <p:nvPicPr>
          <p:cNvPr id="10244" name="Picture 2"/>
          <p:cNvPicPr>
            <a:picLocks noGrp="1" noChangeAspect="1" noChangeArrowheads="1"/>
          </p:cNvPicPr>
          <p:nvPr>
            <p:ph sz="half" idx="2"/>
          </p:nvPr>
        </p:nvPicPr>
        <p:blipFill>
          <a:blip r:embed="rId3"/>
          <a:stretch>
            <a:fillRect/>
          </a:stretch>
        </p:blipFill>
        <p:spPr>
          <a:xfrm>
            <a:off x="0" y="1066288"/>
            <a:ext cx="4314826" cy="5791712"/>
          </a:xfrm>
          <a:prstGeom prst="rect">
            <a:avLst/>
          </a:prstGeom>
        </p:spPr>
      </p:pic>
      <p:cxnSp>
        <p:nvCxnSpPr>
          <p:cNvPr id="74" name="Straight Connector 73">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525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2E62CE6-1D21-4565-8E90-0F1D900BEF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81724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829175" y="2400304"/>
            <a:ext cx="3343276" cy="3441692"/>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r>
              <a:rPr lang="en-US" sz="1100" i="1">
                <a:solidFill>
                  <a:schemeClr val="bg1"/>
                </a:solidFill>
                <a:effectLst>
                  <a:outerShdw blurRad="38100" dist="38100" dir="2700000" algn="tl">
                    <a:srgbClr val="DDDDDD"/>
                  </a:outerShdw>
                </a:effectLst>
                <a:latin typeface="+mn-lt"/>
                <a:ea typeface="+mn-ea"/>
                <a:cs typeface="+mn-cs"/>
              </a:rPr>
              <a:t>Malcolm X on Integration</a:t>
            </a:r>
          </a:p>
          <a:p>
            <a:pPr indent="-228600" eaLnBrk="1" hangingPunct="1">
              <a:lnSpc>
                <a:spcPct val="90000"/>
              </a:lnSpc>
              <a:buFont typeface="Arial" panose="020B0604020202020204" pitchFamily="34" charset="0"/>
              <a:buChar char="•"/>
              <a:defRPr/>
            </a:pPr>
            <a:endParaRPr lang="en-US" sz="1100" i="1">
              <a:solidFill>
                <a:schemeClr val="bg1"/>
              </a:solidFill>
              <a:latin typeface="+mn-lt"/>
              <a:ea typeface="+mn-ea"/>
              <a:cs typeface="+mn-cs"/>
            </a:endParaRPr>
          </a:p>
          <a:p>
            <a:pPr indent="-228600" eaLnBrk="1" hangingPunct="1">
              <a:lnSpc>
                <a:spcPct val="90000"/>
              </a:lnSpc>
              <a:buFont typeface="Arial" panose="020B0604020202020204" pitchFamily="34" charset="0"/>
              <a:buChar char="•"/>
              <a:defRPr/>
            </a:pPr>
            <a:r>
              <a:rPr lang="en-US" sz="1100" i="1">
                <a:solidFill>
                  <a:schemeClr val="bg1"/>
                </a:solidFill>
                <a:latin typeface="+mn-lt"/>
                <a:ea typeface="+mn-ea"/>
                <a:cs typeface="+mn-cs"/>
              </a:rPr>
              <a:t>		"If I have a cup of coffee that is too strong for me because it is too black, I weaken it by pouring cream into it. I integrate it with cream. If I keep pouring enough cream in the coffee, pretty soon the entire flavor of the coffee is changed; the very nature of the coffee is changed. If enough cream is poured in, eventually you don't even know that I had coffee in this cup. </a:t>
            </a:r>
          </a:p>
          <a:p>
            <a:pPr indent="-228600" eaLnBrk="1" hangingPunct="1">
              <a:lnSpc>
                <a:spcPct val="90000"/>
              </a:lnSpc>
              <a:buFont typeface="Arial" panose="020B0604020202020204" pitchFamily="34" charset="0"/>
              <a:buChar char="•"/>
              <a:defRPr/>
            </a:pPr>
            <a:endParaRPr lang="en-US" sz="1100" i="1">
              <a:solidFill>
                <a:schemeClr val="bg1"/>
              </a:solidFill>
              <a:latin typeface="+mn-lt"/>
              <a:ea typeface="+mn-ea"/>
              <a:cs typeface="+mn-cs"/>
            </a:endParaRPr>
          </a:p>
          <a:p>
            <a:pPr indent="-228600" eaLnBrk="1" hangingPunct="1">
              <a:lnSpc>
                <a:spcPct val="90000"/>
              </a:lnSpc>
              <a:buFont typeface="Arial" panose="020B0604020202020204" pitchFamily="34" charset="0"/>
              <a:buChar char="•"/>
              <a:defRPr/>
            </a:pPr>
            <a:r>
              <a:rPr lang="en-US" sz="1100" i="1">
                <a:solidFill>
                  <a:schemeClr val="bg1"/>
                </a:solidFill>
                <a:latin typeface="+mn-lt"/>
                <a:ea typeface="+mn-ea"/>
                <a:cs typeface="+mn-cs"/>
              </a:rPr>
              <a:t>		“This is what happened with the March on Washington. The whites didn't integrate it; they infiltrated it. Whites joined it; they engulfed it; they became so much a part of it, it lost its original flavor. It ceased to be a black march; it ceased to be militant; it ceased to be angry; it ceased to be impatient. In fact, it ceased to be a march."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866" name="Title 1"/>
          <p:cNvSpPr>
            <a:spLocks noGrp="1"/>
          </p:cNvSpPr>
          <p:nvPr>
            <p:ph type="title"/>
          </p:nvPr>
        </p:nvSpPr>
        <p:spPr>
          <a:xfrm>
            <a:off x="4895850" y="448721"/>
            <a:ext cx="3535497" cy="1225650"/>
          </a:xfrm>
        </p:spPr>
        <p:txBody>
          <a:bodyPr vert="horz" lIns="91440" tIns="45720" rIns="91440" bIns="45720" rtlCol="0" anchor="b">
            <a:normAutofit/>
          </a:bodyPr>
          <a:lstStyle/>
          <a:p>
            <a:pPr algn="l" eaLnBrk="1" hangingPunct="1">
              <a:lnSpc>
                <a:spcPct val="90000"/>
              </a:lnSpc>
            </a:pPr>
            <a:r>
              <a:rPr lang="en-US" sz="3300" b="1" kern="1200">
                <a:solidFill>
                  <a:schemeClr val="bg1"/>
                </a:solidFill>
                <a:latin typeface="+mj-lt"/>
                <a:ea typeface="+mj-ea"/>
                <a:cs typeface="+mj-cs"/>
              </a:rPr>
              <a:t>Quotes</a:t>
            </a:r>
          </a:p>
        </p:txBody>
      </p:sp>
      <p:pic>
        <p:nvPicPr>
          <p:cNvPr id="12292" name="Picture 2"/>
          <p:cNvPicPr>
            <a:picLocks noGrp="1" noChangeAspect="1" noChangeArrowheads="1"/>
          </p:cNvPicPr>
          <p:nvPr>
            <p:ph sz="half" idx="2"/>
          </p:nvPr>
        </p:nvPicPr>
        <p:blipFill>
          <a:blip r:embed="rId3"/>
          <a:stretch>
            <a:fillRect/>
          </a:stretch>
        </p:blipFill>
        <p:spPr>
          <a:xfrm>
            <a:off x="-1759" y="845469"/>
            <a:ext cx="4249909" cy="5167062"/>
          </a:xfrm>
          <a:prstGeom prst="rect">
            <a:avLst/>
          </a:prstGeom>
        </p:spPr>
      </p:pic>
      <p:cxnSp>
        <p:nvCxnSpPr>
          <p:cNvPr id="74" name="Straight Connector 7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895850" y="1909192"/>
            <a:ext cx="3535497" cy="3647710"/>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r>
              <a:rPr lang="en-US" sz="1700">
                <a:solidFill>
                  <a:schemeClr val="bg1"/>
                </a:solidFill>
                <a:effectLst>
                  <a:outerShdw blurRad="38100" dist="38100" dir="2700000" algn="tl">
                    <a:srgbClr val="DDDDDD"/>
                  </a:outerShdw>
                </a:effectLst>
                <a:latin typeface="+mn-lt"/>
                <a:ea typeface="+mn-ea"/>
                <a:cs typeface="+mn-cs"/>
              </a:rPr>
              <a:t>Malcolm X on Dr. King</a:t>
            </a:r>
          </a:p>
          <a:p>
            <a:pPr indent="-228600" eaLnBrk="1" hangingPunct="1">
              <a:lnSpc>
                <a:spcPct val="90000"/>
              </a:lnSpc>
              <a:buFont typeface="Arial" panose="020B0604020202020204" pitchFamily="34" charset="0"/>
              <a:buChar char="•"/>
              <a:defRPr/>
            </a:pPr>
            <a:endParaRPr lang="en-US" sz="1700">
              <a:solidFill>
                <a:schemeClr val="bg1"/>
              </a:solidFill>
              <a:latin typeface="+mn-lt"/>
              <a:ea typeface="+mn-ea"/>
              <a:cs typeface="+mn-cs"/>
            </a:endParaRPr>
          </a:p>
          <a:p>
            <a:pPr indent="-228600" eaLnBrk="1" hangingPunct="1">
              <a:lnSpc>
                <a:spcPct val="90000"/>
              </a:lnSpc>
              <a:buFont typeface="Arial" panose="020B0604020202020204" pitchFamily="34" charset="0"/>
              <a:buChar char="•"/>
              <a:defRPr/>
            </a:pPr>
            <a:r>
              <a:rPr lang="en-US" sz="1700" i="1">
                <a:solidFill>
                  <a:schemeClr val="bg1"/>
                </a:solidFill>
                <a:latin typeface="+mn-lt"/>
                <a:ea typeface="+mn-ea"/>
                <a:cs typeface="+mn-cs"/>
              </a:rPr>
              <a:t>“He got the peace prize, we got the problem. ... If I'm following a general, and he's leading me into a battle, and the enemy tends to give him rewards, or awards, I get suspicious of him. Especially if he gets a peace award before the war is over.”</a:t>
            </a:r>
          </a:p>
          <a:p>
            <a:pPr indent="-228600" eaLnBrk="1" hangingPunct="1">
              <a:lnSpc>
                <a:spcPct val="90000"/>
              </a:lnSpc>
              <a:buFont typeface="Arial" panose="020B0604020202020204" pitchFamily="34" charset="0"/>
              <a:buChar char="•"/>
              <a:defRPr/>
            </a:pPr>
            <a:endParaRPr lang="en-US" sz="1700" i="1">
              <a:solidFill>
                <a:schemeClr val="bg1"/>
              </a:solidFill>
              <a:latin typeface="+mn-lt"/>
              <a:ea typeface="+mn-ea"/>
              <a:cs typeface="+mn-cs"/>
            </a:endParaRPr>
          </a:p>
          <a:p>
            <a:pPr indent="-228600" eaLnBrk="1" hangingPunct="1">
              <a:lnSpc>
                <a:spcPct val="90000"/>
              </a:lnSpc>
              <a:buFont typeface="Arial" panose="020B0604020202020204" pitchFamily="34" charset="0"/>
              <a:buChar char="•"/>
              <a:defRPr/>
            </a:pPr>
            <a:r>
              <a:rPr lang="en-US" sz="1700" i="1">
                <a:solidFill>
                  <a:schemeClr val="bg1"/>
                </a:solidFill>
                <a:latin typeface="+mn-lt"/>
                <a:ea typeface="+mn-ea"/>
                <a:cs typeface="+mn-cs"/>
              </a:rPr>
              <a:t>“Dr. King wants the same thing I want - freedom!”</a:t>
            </a:r>
          </a:p>
        </p:txBody>
      </p:sp>
      <p:cxnSp>
        <p:nvCxnSpPr>
          <p:cNvPr id="76" name="Straight Connector 7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938" name="Title 1"/>
          <p:cNvSpPr>
            <a:spLocks noGrp="1"/>
          </p:cNvSpPr>
          <p:nvPr>
            <p:ph type="title"/>
          </p:nvPr>
        </p:nvSpPr>
        <p:spPr>
          <a:xfrm>
            <a:off x="4895850" y="448721"/>
            <a:ext cx="3535497" cy="1225650"/>
          </a:xfrm>
        </p:spPr>
        <p:txBody>
          <a:bodyPr vert="horz" lIns="91440" tIns="45720" rIns="91440" bIns="45720" rtlCol="0" anchor="b">
            <a:normAutofit/>
          </a:bodyPr>
          <a:lstStyle/>
          <a:p>
            <a:pPr algn="l" eaLnBrk="1" hangingPunct="1">
              <a:lnSpc>
                <a:spcPct val="90000"/>
              </a:lnSpc>
            </a:pPr>
            <a:r>
              <a:rPr lang="en-US" sz="3300" b="1" kern="1200">
                <a:solidFill>
                  <a:schemeClr val="bg1"/>
                </a:solidFill>
                <a:latin typeface="+mj-lt"/>
                <a:ea typeface="+mj-ea"/>
                <a:cs typeface="+mj-cs"/>
              </a:rPr>
              <a:t>Quotes</a:t>
            </a:r>
          </a:p>
        </p:txBody>
      </p:sp>
      <p:pic>
        <p:nvPicPr>
          <p:cNvPr id="11268" name="Picture 2"/>
          <p:cNvPicPr>
            <a:picLocks noGrp="1" noChangeAspect="1" noChangeArrowheads="1"/>
          </p:cNvPicPr>
          <p:nvPr>
            <p:ph sz="half" idx="2"/>
          </p:nvPr>
        </p:nvPicPr>
        <p:blipFill>
          <a:blip r:embed="rId3"/>
          <a:stretch>
            <a:fillRect/>
          </a:stretch>
        </p:blipFill>
        <p:spPr>
          <a:xfrm>
            <a:off x="-1759" y="576712"/>
            <a:ext cx="4249909" cy="5704575"/>
          </a:xfrm>
          <a:prstGeom prst="rect">
            <a:avLst/>
          </a:prstGeom>
        </p:spPr>
      </p:pic>
      <p:cxnSp>
        <p:nvCxnSpPr>
          <p:cNvPr id="74" name="Straight Connector 7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895850" y="1909192"/>
            <a:ext cx="3535497" cy="3647710"/>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r>
              <a:rPr lang="en-US" sz="1700">
                <a:solidFill>
                  <a:schemeClr val="bg1"/>
                </a:solidFill>
                <a:effectLst>
                  <a:outerShdw blurRad="38100" dist="38100" dir="2700000" algn="tl">
                    <a:srgbClr val="DDDDDD"/>
                  </a:outerShdw>
                </a:effectLst>
                <a:latin typeface="+mn-lt"/>
                <a:ea typeface="+mn-ea"/>
                <a:cs typeface="+mn-cs"/>
              </a:rPr>
              <a:t>Dr. King on Malcolm X</a:t>
            </a:r>
          </a:p>
          <a:p>
            <a:pPr indent="-228600" eaLnBrk="1" hangingPunct="1">
              <a:lnSpc>
                <a:spcPct val="90000"/>
              </a:lnSpc>
              <a:buFont typeface="Arial" panose="020B0604020202020204" pitchFamily="34" charset="0"/>
              <a:buChar char="•"/>
              <a:defRPr/>
            </a:pPr>
            <a:endParaRPr lang="en-US" sz="1700">
              <a:solidFill>
                <a:schemeClr val="bg1"/>
              </a:solidFill>
              <a:effectLst>
                <a:outerShdw blurRad="38100" dist="38100" dir="2700000" algn="tl">
                  <a:srgbClr val="DDDDDD"/>
                </a:outerShdw>
              </a:effectLst>
              <a:latin typeface="+mn-lt"/>
              <a:ea typeface="+mn-ea"/>
              <a:cs typeface="+mn-cs"/>
            </a:endParaRPr>
          </a:p>
          <a:p>
            <a:pPr indent="-228600" eaLnBrk="1" hangingPunct="1">
              <a:lnSpc>
                <a:spcPct val="90000"/>
              </a:lnSpc>
              <a:buFont typeface="Arial" panose="020B0604020202020204" pitchFamily="34" charset="0"/>
              <a:buChar char="•"/>
              <a:defRPr/>
            </a:pPr>
            <a:r>
              <a:rPr lang="en-US" sz="1700">
                <a:solidFill>
                  <a:schemeClr val="bg1"/>
                </a:solidFill>
                <a:latin typeface="+mn-lt"/>
                <a:ea typeface="+mn-ea"/>
                <a:cs typeface="+mn-cs"/>
              </a:rPr>
              <a:t> "You know, right before he was killed he came down to Selma and said some pretty passionate things against me, and that surprised me because after all it was my territory there. But afterwards he took my wife aside, and said he thought he could help me more by attacking me than praising me. He thought it would make it easier for me in the long run."</a:t>
            </a:r>
          </a:p>
        </p:txBody>
      </p:sp>
      <p:cxnSp>
        <p:nvCxnSpPr>
          <p:cNvPr id="76" name="Straight Connector 7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88" name="Rectangle 71">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p:nvPr>
        </p:nvSpPr>
        <p:spPr>
          <a:xfrm>
            <a:off x="5236368" y="1641752"/>
            <a:ext cx="3293268" cy="1323439"/>
          </a:xfrm>
        </p:spPr>
        <p:txBody>
          <a:bodyPr vert="horz" lIns="91440" tIns="45720" rIns="91440" bIns="45720" rtlCol="0" anchor="t">
            <a:normAutofit/>
          </a:bodyPr>
          <a:lstStyle/>
          <a:p>
            <a:pPr algn="l" eaLnBrk="1" hangingPunct="1">
              <a:lnSpc>
                <a:spcPct val="90000"/>
              </a:lnSpc>
            </a:pPr>
            <a:r>
              <a:rPr lang="en-US" sz="3500" b="1">
                <a:solidFill>
                  <a:schemeClr val="bg1"/>
                </a:solidFill>
                <a:latin typeface="+mj-lt"/>
                <a:ea typeface="+mj-ea"/>
                <a:cs typeface="+mj-cs"/>
              </a:rPr>
              <a:t>Quotes</a:t>
            </a:r>
          </a:p>
        </p:txBody>
      </p:sp>
      <p:pic>
        <p:nvPicPr>
          <p:cNvPr id="13316" name="Picture 2"/>
          <p:cNvPicPr>
            <a:picLocks noGrp="1" noChangeAspect="1" noChangeArrowheads="1"/>
          </p:cNvPicPr>
          <p:nvPr>
            <p:ph sz="half" idx="2"/>
          </p:nvPr>
        </p:nvPicPr>
        <p:blipFill rotWithShape="1">
          <a:blip r:embed="rId3"/>
          <a:srcRect l="47377" r="1877"/>
          <a:stretch/>
        </p:blipFill>
        <p:spPr>
          <a:xfrm>
            <a:off x="-68239" y="76200"/>
            <a:ext cx="4640239"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41989" name="Group 73">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6533" y="0"/>
            <a:ext cx="656039" cy="6857455"/>
            <a:chOff x="5395368" y="0"/>
            <a:chExt cx="874718" cy="6857455"/>
          </a:xfrm>
        </p:grpSpPr>
        <p:sp>
          <p:nvSpPr>
            <p:cNvPr id="75" name="Freeform: Shape 74">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990" name="Freeform: Shape 75">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sz="half" idx="1"/>
          </p:nvPr>
        </p:nvSpPr>
        <p:spPr>
          <a:xfrm>
            <a:off x="5236369" y="3146400"/>
            <a:ext cx="3293268" cy="2682000"/>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r>
              <a:rPr lang="en-US" sz="1600">
                <a:solidFill>
                  <a:schemeClr val="bg1">
                    <a:alpha val="80000"/>
                  </a:schemeClr>
                </a:solidFill>
                <a:effectLst>
                  <a:outerShdw blurRad="38100" dist="38100" dir="2700000" algn="tl">
                    <a:srgbClr val="DDDDDD"/>
                  </a:outerShdw>
                </a:effectLst>
                <a:latin typeface="+mn-lt"/>
                <a:ea typeface="+mn-ea"/>
                <a:cs typeface="+mn-cs"/>
              </a:rPr>
              <a:t>Dr. King on Violence &amp; Power</a:t>
            </a:r>
          </a:p>
          <a:p>
            <a:pPr indent="-228600" eaLnBrk="1" hangingPunct="1">
              <a:lnSpc>
                <a:spcPct val="90000"/>
              </a:lnSpc>
              <a:buFont typeface="Arial" panose="020B0604020202020204" pitchFamily="34" charset="0"/>
              <a:buChar char="•"/>
              <a:defRPr/>
            </a:pPr>
            <a:endParaRPr lang="en-US" sz="1600">
              <a:solidFill>
                <a:schemeClr val="bg1">
                  <a:alpha val="80000"/>
                </a:schemeClr>
              </a:solidFill>
              <a:effectLst>
                <a:outerShdw blurRad="38100" dist="38100" dir="2700000" algn="tl">
                  <a:srgbClr val="DDDDDD"/>
                </a:outerShdw>
              </a:effectLst>
              <a:latin typeface="+mn-lt"/>
              <a:ea typeface="+mn-ea"/>
              <a:cs typeface="+mn-cs"/>
            </a:endParaRPr>
          </a:p>
          <a:p>
            <a:pPr indent="-228600" eaLnBrk="1" hangingPunct="1">
              <a:lnSpc>
                <a:spcPct val="90000"/>
              </a:lnSpc>
              <a:buFont typeface="Arial" panose="020B0604020202020204" pitchFamily="34" charset="0"/>
              <a:buChar char="•"/>
              <a:defRPr/>
            </a:pPr>
            <a:r>
              <a:rPr lang="en-US" sz="1600">
                <a:solidFill>
                  <a:schemeClr val="bg1">
                    <a:alpha val="80000"/>
                  </a:schemeClr>
                </a:solidFill>
                <a:latin typeface="+mn-lt"/>
                <a:ea typeface="+mn-ea"/>
                <a:cs typeface="+mn-cs"/>
              </a:rPr>
              <a:t>“Have we not come to such an impasse in the modern world that we must love our enemies - or else? The chain reaction of evil - hate begetting hate, wars producing more wars - must be broken, or else we shall be plunged into the dark abyss of annihilation. “</a:t>
            </a:r>
            <a:endParaRPr lang="en-US" sz="1600">
              <a:solidFill>
                <a:schemeClr val="bg1">
                  <a:alpha val="80000"/>
                </a:schemeClr>
              </a:solidFill>
              <a:effectLst>
                <a:outerShdw blurRad="38100" dist="38100" dir="2700000" algn="tl">
                  <a:srgbClr val="DDDDDD"/>
                </a:outerShdw>
              </a:effectLst>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8650" y="448721"/>
            <a:ext cx="3530753" cy="1225650"/>
          </a:xfrm>
        </p:spPr>
        <p:txBody>
          <a:bodyPr vert="horz" lIns="91440" tIns="45720" rIns="91440" bIns="45720" rtlCol="0" anchor="b">
            <a:normAutofit/>
          </a:bodyPr>
          <a:lstStyle/>
          <a:p>
            <a:pPr algn="l" eaLnBrk="1" fontAlgn="auto" hangingPunct="1">
              <a:lnSpc>
                <a:spcPct val="90000"/>
              </a:lnSpc>
              <a:spcAft>
                <a:spcPts val="0"/>
              </a:spcAft>
              <a:defRPr/>
            </a:pPr>
            <a:r>
              <a:rPr lang="en-US" sz="3300" b="1">
                <a:solidFill>
                  <a:schemeClr val="bg1"/>
                </a:solidFill>
                <a:effectLst>
                  <a:outerShdw blurRad="38100" dist="38100" dir="2700000" algn="tl">
                    <a:srgbClr val="000000">
                      <a:alpha val="43137"/>
                    </a:srgbClr>
                  </a:outerShdw>
                </a:effectLst>
                <a:latin typeface="+mj-lt"/>
                <a:ea typeface="+mj-ea"/>
                <a:cs typeface="+mj-cs"/>
              </a:rPr>
              <a:t>Quotes</a:t>
            </a:r>
          </a:p>
        </p:txBody>
      </p:sp>
      <p:cxnSp>
        <p:nvCxnSpPr>
          <p:cNvPr id="75" name="Straight Connector 7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73326" y="1909192"/>
            <a:ext cx="3439885" cy="3647710"/>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r>
              <a:rPr lang="en-US" sz="1400">
                <a:solidFill>
                  <a:schemeClr val="bg1"/>
                </a:solidFill>
                <a:effectLst>
                  <a:outerShdw blurRad="38100" dist="38100" dir="2700000" algn="tl">
                    <a:srgbClr val="DDDDDD"/>
                  </a:outerShdw>
                </a:effectLst>
                <a:latin typeface="+mn-lt"/>
                <a:ea typeface="+mn-ea"/>
                <a:cs typeface="+mn-cs"/>
              </a:rPr>
              <a:t>Malcolm X on Violence and Power</a:t>
            </a:r>
          </a:p>
          <a:p>
            <a:pPr indent="-228600" eaLnBrk="1" hangingPunct="1">
              <a:lnSpc>
                <a:spcPct val="90000"/>
              </a:lnSpc>
              <a:buFont typeface="Arial" panose="020B0604020202020204" pitchFamily="34" charset="0"/>
              <a:buChar char="•"/>
              <a:defRPr/>
            </a:pPr>
            <a:endParaRPr lang="en-US" sz="1400">
              <a:solidFill>
                <a:schemeClr val="bg1"/>
              </a:solidFill>
              <a:effectLst>
                <a:outerShdw blurRad="38100" dist="38100" dir="2700000" algn="tl">
                  <a:srgbClr val="DDDDDD"/>
                </a:outerShdw>
              </a:effectLst>
              <a:latin typeface="+mn-lt"/>
              <a:ea typeface="+mn-ea"/>
              <a:cs typeface="+mn-cs"/>
            </a:endParaRPr>
          </a:p>
          <a:p>
            <a:pPr indent="-228600" eaLnBrk="1" hangingPunct="1">
              <a:lnSpc>
                <a:spcPct val="90000"/>
              </a:lnSpc>
              <a:buFont typeface="Arial" panose="020B0604020202020204" pitchFamily="34" charset="0"/>
              <a:buChar char="•"/>
              <a:defRPr/>
            </a:pPr>
            <a:r>
              <a:rPr lang="en-US" sz="1400">
                <a:solidFill>
                  <a:schemeClr val="bg1"/>
                </a:solidFill>
                <a:latin typeface="+mn-lt"/>
                <a:ea typeface="+mn-ea"/>
                <a:cs typeface="+mn-cs"/>
              </a:rPr>
              <a:t>“Who ever heard of angry revolutionists all harmonizing ‘We shall overcome ... Suum Day…’ while tripping and swaying along arm-in-arm with the very people they were supposed to be angrily revolting against? Who ever heard of angry revolutionists swinging their bare feet together with their oppressor in lily-pad park pools, with gospels and guitars and ‘I have a dream’ speeches? And the black masses in America were - and still are - having a nightmare</a:t>
            </a:r>
            <a:r>
              <a:rPr lang="en-US" sz="1400" i="1">
                <a:solidFill>
                  <a:schemeClr val="bg1"/>
                </a:solidFill>
                <a:latin typeface="+mn-lt"/>
                <a:ea typeface="+mn-ea"/>
                <a:cs typeface="+mn-cs"/>
              </a:rPr>
              <a:t>.”</a:t>
            </a:r>
            <a:endParaRPr lang="en-US" sz="1400">
              <a:solidFill>
                <a:schemeClr val="bg1"/>
              </a:solidFill>
              <a:latin typeface="+mn-lt"/>
              <a:ea typeface="+mn-ea"/>
              <a:cs typeface="+mn-cs"/>
            </a:endParaRPr>
          </a:p>
          <a:p>
            <a:pPr indent="-228600" eaLnBrk="1" hangingPunct="1">
              <a:lnSpc>
                <a:spcPct val="90000"/>
              </a:lnSpc>
              <a:buFont typeface="Arial" panose="020B0604020202020204" pitchFamily="34" charset="0"/>
              <a:buChar char="•"/>
              <a:defRPr/>
            </a:pPr>
            <a:endParaRPr lang="en-US" sz="1400">
              <a:solidFill>
                <a:schemeClr val="bg1"/>
              </a:solidFill>
              <a:latin typeface="+mn-lt"/>
              <a:ea typeface="+mn-ea"/>
              <a:cs typeface="+mn-cs"/>
            </a:endParaRPr>
          </a:p>
        </p:txBody>
      </p:sp>
      <p:cxnSp>
        <p:nvCxnSpPr>
          <p:cNvPr id="77" name="Straight Connector 7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340" name="Picture 2"/>
          <p:cNvPicPr>
            <a:picLocks noGrp="1" noChangeAspect="1" noChangeArrowheads="1"/>
          </p:cNvPicPr>
          <p:nvPr>
            <p:ph sz="half" idx="2"/>
          </p:nvPr>
        </p:nvPicPr>
        <p:blipFill rotWithShape="1">
          <a:blip r:embed="rId3"/>
          <a:srcRect l="514" r="8516" b="2"/>
          <a:stretch/>
        </p:blipFill>
        <p:spPr>
          <a:xfrm>
            <a:off x="4894089" y="10"/>
            <a:ext cx="4249911" cy="68579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824" y="1396289"/>
            <a:ext cx="3186754" cy="1325563"/>
          </a:xfrm>
        </p:spPr>
        <p:txBody>
          <a:bodyPr vert="horz" lIns="91440" tIns="45720" rIns="91440" bIns="45720" rtlCol="0" anchor="ctr">
            <a:normAutofit/>
          </a:bodyPr>
          <a:lstStyle/>
          <a:p>
            <a:pPr algn="l" eaLnBrk="1" hangingPunct="1">
              <a:lnSpc>
                <a:spcPct val="90000"/>
              </a:lnSpc>
              <a:defRPr/>
            </a:pPr>
            <a:r>
              <a:rPr lang="en-US" sz="3400" b="1" kern="1200">
                <a:solidFill>
                  <a:schemeClr val="tx1"/>
                </a:solidFill>
                <a:effectLst>
                  <a:outerShdw blurRad="38100" dist="38100" dir="2700000" algn="tl">
                    <a:srgbClr val="DDDDDD"/>
                  </a:outerShdw>
                </a:effectLst>
                <a:latin typeface="+mj-lt"/>
                <a:ea typeface="+mj-ea"/>
                <a:cs typeface="+mj-cs"/>
              </a:rPr>
              <a:t>Martin Luther King’s Early Life</a:t>
            </a:r>
          </a:p>
        </p:txBody>
      </p:sp>
      <p:sp>
        <p:nvSpPr>
          <p:cNvPr id="18435" name="Content Placeholder 3"/>
          <p:cNvSpPr>
            <a:spLocks noGrp="1"/>
          </p:cNvSpPr>
          <p:nvPr>
            <p:ph sz="half" idx="1"/>
          </p:nvPr>
        </p:nvSpPr>
        <p:spPr>
          <a:xfrm>
            <a:off x="604158" y="2871982"/>
            <a:ext cx="3184071" cy="3181684"/>
          </a:xfrm>
        </p:spPr>
        <p:txBody>
          <a:bodyPr vert="horz" lIns="91440" tIns="45720" rIns="91440" bIns="45720" rtlCol="0" anchor="t">
            <a:normAutofit/>
          </a:bodyPr>
          <a:lstStyle/>
          <a:p>
            <a:pPr indent="-228600" eaLnBrk="1" hangingPunct="1">
              <a:lnSpc>
                <a:spcPct val="90000"/>
              </a:lnSpc>
              <a:buFont typeface="Arial" panose="020B0604020202020204" pitchFamily="34" charset="0"/>
              <a:buChar char="•"/>
            </a:pPr>
            <a:r>
              <a:rPr lang="en-US" sz="1600">
                <a:latin typeface="+mn-lt"/>
                <a:ea typeface="+mn-ea"/>
                <a:cs typeface="+mn-cs"/>
              </a:rPr>
              <a:t>Son of a Baptist Minister from Atlanta</a:t>
            </a:r>
          </a:p>
          <a:p>
            <a:pPr indent="-228600" eaLnBrk="1" hangingPunct="1">
              <a:lnSpc>
                <a:spcPct val="90000"/>
              </a:lnSpc>
              <a:buFont typeface="Arial" panose="020B0604020202020204" pitchFamily="34" charset="0"/>
              <a:buChar char="•"/>
            </a:pPr>
            <a:r>
              <a:rPr lang="en-US" sz="1600">
                <a:latin typeface="+mn-lt"/>
                <a:ea typeface="+mn-ea"/>
                <a:cs typeface="+mn-cs"/>
              </a:rPr>
              <a:t>Attended Morehouse College and graduated from Boston University with a Ph.D.</a:t>
            </a:r>
          </a:p>
          <a:p>
            <a:pPr indent="-228600" eaLnBrk="1" hangingPunct="1">
              <a:lnSpc>
                <a:spcPct val="90000"/>
              </a:lnSpc>
              <a:buFont typeface="Arial" panose="020B0604020202020204" pitchFamily="34" charset="0"/>
              <a:buChar char="•"/>
            </a:pPr>
            <a:r>
              <a:rPr lang="en-US" sz="1600">
                <a:latin typeface="+mn-lt"/>
                <a:ea typeface="+mn-ea"/>
                <a:cs typeface="+mn-cs"/>
              </a:rPr>
              <a:t>Became a pastor in Montgomery, Alabama at the age of 24.</a:t>
            </a:r>
          </a:p>
        </p:txBody>
      </p:sp>
      <p:sp>
        <p:nvSpPr>
          <p:cNvPr id="74" name="Freeform: Shape 73">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9982" y="1"/>
            <a:ext cx="4866342"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1" name="Picture 3"/>
          <p:cNvPicPr>
            <a:picLocks noChangeAspect="1" noChangeArrowheads="1"/>
          </p:cNvPicPr>
          <p:nvPr/>
        </p:nvPicPr>
        <p:blipFill rotWithShape="1">
          <a:blip r:embed="rId3"/>
          <a:srcRect t="7873" r="2" b="4874"/>
          <a:stretch/>
        </p:blipFill>
        <p:spPr bwMode="auto">
          <a:xfrm>
            <a:off x="3857208" y="3"/>
            <a:ext cx="4551888"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76" name="Freeform: Shape 75">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45491" y="2900758"/>
            <a:ext cx="3898509"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p:cNvPicPr>
            <a:picLocks noGrp="1" noChangeAspect="1" noChangeArrowheads="1"/>
          </p:cNvPicPr>
          <p:nvPr>
            <p:ph sz="half" idx="2"/>
          </p:nvPr>
        </p:nvPicPr>
        <p:blipFill rotWithShape="1">
          <a:blip r:embed="rId4"/>
          <a:srcRect t="3686" r="4" b="4"/>
          <a:stretch/>
        </p:blipFill>
        <p:spPr>
          <a:xfrm>
            <a:off x="5392940" y="3124784"/>
            <a:ext cx="3751061"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20FDFD2-19AF-4124-A49A-BAC0929B1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6368" y="1641752"/>
            <a:ext cx="3293268" cy="1323439"/>
          </a:xfrm>
        </p:spPr>
        <p:txBody>
          <a:bodyPr vert="horz" lIns="91440" tIns="45720" rIns="91440" bIns="45720" rtlCol="0" anchor="t">
            <a:normAutofit/>
          </a:bodyPr>
          <a:lstStyle/>
          <a:p>
            <a:pPr algn="l" eaLnBrk="1" hangingPunct="1">
              <a:lnSpc>
                <a:spcPct val="90000"/>
              </a:lnSpc>
              <a:defRPr/>
            </a:pPr>
            <a:r>
              <a:rPr lang="en-US" sz="3500" b="1" kern="1200">
                <a:solidFill>
                  <a:schemeClr val="bg1"/>
                </a:solidFill>
                <a:effectLst>
                  <a:outerShdw blurRad="38100" dist="38100" dir="2700000" algn="tl">
                    <a:srgbClr val="DDDDDD"/>
                  </a:outerShdw>
                </a:effectLst>
                <a:latin typeface="+mj-lt"/>
                <a:ea typeface="+mj-ea"/>
                <a:cs typeface="+mj-cs"/>
              </a:rPr>
              <a:t>Malcolm X’s Early Life</a:t>
            </a:r>
          </a:p>
        </p:txBody>
      </p:sp>
      <p:pic>
        <p:nvPicPr>
          <p:cNvPr id="3074" name="Picture 2"/>
          <p:cNvPicPr>
            <a:picLocks noGrp="1" noChangeAspect="1" noChangeArrowheads="1"/>
          </p:cNvPicPr>
          <p:nvPr>
            <p:ph sz="half" idx="2"/>
          </p:nvPr>
        </p:nvPicPr>
        <p:blipFill rotWithShape="1">
          <a:blip r:embed="rId3"/>
          <a:srcRect t="8036" r="-1" b="16306"/>
          <a:stretch/>
        </p:blipFill>
        <p:spPr>
          <a:xfrm>
            <a:off x="20" y="1"/>
            <a:ext cx="4566265" cy="3333749"/>
          </a:xfrm>
          <a:custGeom>
            <a:avLst/>
            <a:gdLst/>
            <a:ahLst/>
            <a:cxnLst/>
            <a:rect l="l" t="t" r="r" b="b"/>
            <a:pathLst>
              <a:path w="6088380" h="3333749">
                <a:moveTo>
                  <a:pt x="0" y="0"/>
                </a:moveTo>
                <a:lnTo>
                  <a:pt x="6088380" y="0"/>
                </a:lnTo>
                <a:lnTo>
                  <a:pt x="6088380" y="2202180"/>
                </a:lnTo>
                <a:lnTo>
                  <a:pt x="5913795" y="3333749"/>
                </a:lnTo>
                <a:lnTo>
                  <a:pt x="0" y="3333749"/>
                </a:lnTo>
                <a:close/>
              </a:path>
            </a:pathLst>
          </a:custGeom>
        </p:spPr>
      </p:pic>
      <p:pic>
        <p:nvPicPr>
          <p:cNvPr id="3075" name="Picture 3"/>
          <p:cNvPicPr>
            <a:picLocks noChangeAspect="1" noChangeArrowheads="1"/>
          </p:cNvPicPr>
          <p:nvPr/>
        </p:nvPicPr>
        <p:blipFill rotWithShape="1">
          <a:blip r:embed="rId4"/>
          <a:srcRect t="8806" r="-2" b="43555"/>
          <a:stretch/>
        </p:blipFill>
        <p:spPr bwMode="auto">
          <a:xfrm>
            <a:off x="20" y="3524252"/>
            <a:ext cx="4566265" cy="3333748"/>
          </a:xfrm>
          <a:custGeom>
            <a:avLst/>
            <a:gdLst/>
            <a:ahLst/>
            <a:cxnLst/>
            <a:rect l="l" t="t" r="r" b="b"/>
            <a:pathLst>
              <a:path w="6088380" h="3333748">
                <a:moveTo>
                  <a:pt x="0" y="0"/>
                </a:moveTo>
                <a:lnTo>
                  <a:pt x="5884403" y="0"/>
                </a:lnTo>
                <a:lnTo>
                  <a:pt x="5882640" y="11428"/>
                </a:lnTo>
                <a:lnTo>
                  <a:pt x="5562600" y="1931668"/>
                </a:lnTo>
                <a:lnTo>
                  <a:pt x="6088380" y="3333748"/>
                </a:lnTo>
                <a:lnTo>
                  <a:pt x="0" y="3333748"/>
                </a:lnTo>
                <a:close/>
              </a:path>
            </a:pathLst>
          </a:custGeom>
        </p:spPr>
      </p:pic>
      <p:grpSp>
        <p:nvGrpSpPr>
          <p:cNvPr id="76" name="Group 75">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6527" y="544"/>
            <a:ext cx="656037" cy="6857455"/>
            <a:chOff x="5395370" y="544"/>
            <a:chExt cx="874716" cy="6857455"/>
          </a:xfrm>
        </p:grpSpPr>
        <p:sp>
          <p:nvSpPr>
            <p:cNvPr id="77" name="Freeform: Shape 76">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483" name="Content Placeholder 2"/>
          <p:cNvSpPr>
            <a:spLocks noGrp="1"/>
          </p:cNvSpPr>
          <p:nvPr>
            <p:ph sz="half" idx="1"/>
          </p:nvPr>
        </p:nvSpPr>
        <p:spPr>
          <a:xfrm>
            <a:off x="5236369" y="3146400"/>
            <a:ext cx="3293268" cy="2682000"/>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r>
              <a:rPr lang="en-US" sz="1600">
                <a:solidFill>
                  <a:schemeClr val="bg1">
                    <a:alpha val="80000"/>
                  </a:schemeClr>
                </a:solidFill>
                <a:latin typeface="+mn-lt"/>
                <a:ea typeface="+mn-ea"/>
                <a:cs typeface="+mn-cs"/>
              </a:rPr>
              <a:t>Father was killed because he was a civil rights activist</a:t>
            </a:r>
          </a:p>
          <a:p>
            <a:pPr indent="-228600" eaLnBrk="1" hangingPunct="1">
              <a:lnSpc>
                <a:spcPct val="90000"/>
              </a:lnSpc>
              <a:buFont typeface="Arial" panose="020B0604020202020204" pitchFamily="34" charset="0"/>
              <a:buChar char="•"/>
            </a:pPr>
            <a:r>
              <a:rPr lang="en-US" sz="1600">
                <a:solidFill>
                  <a:schemeClr val="bg1">
                    <a:alpha val="80000"/>
                  </a:schemeClr>
                </a:solidFill>
                <a:latin typeface="+mn-lt"/>
                <a:ea typeface="+mn-ea"/>
                <a:cs typeface="+mn-cs"/>
              </a:rPr>
              <a:t>Went to prison for 6 years for gambling, racketeering, &amp; robbery</a:t>
            </a:r>
          </a:p>
          <a:p>
            <a:pPr indent="-228600" eaLnBrk="1" hangingPunct="1">
              <a:lnSpc>
                <a:spcPct val="90000"/>
              </a:lnSpc>
              <a:buFont typeface="Arial" panose="020B0604020202020204" pitchFamily="34" charset="0"/>
              <a:buChar char="•"/>
            </a:pPr>
            <a:r>
              <a:rPr lang="en-US" sz="1600">
                <a:solidFill>
                  <a:schemeClr val="bg1">
                    <a:alpha val="80000"/>
                  </a:schemeClr>
                </a:solidFill>
                <a:latin typeface="+mn-lt"/>
                <a:ea typeface="+mn-ea"/>
                <a:cs typeface="+mn-cs"/>
              </a:rPr>
              <a:t>Converts to Islam in prison, after his release he becomes a minister for the Nation of Islam</a:t>
            </a:r>
          </a:p>
          <a:p>
            <a:pPr indent="-228600" eaLnBrk="1" hangingPunct="1">
              <a:lnSpc>
                <a:spcPct val="90000"/>
              </a:lnSpc>
              <a:buFont typeface="Arial" panose="020B0604020202020204" pitchFamily="34" charset="0"/>
              <a:buChar char="•"/>
            </a:pPr>
            <a:r>
              <a:rPr lang="en-US" sz="1600">
                <a:solidFill>
                  <a:schemeClr val="bg1">
                    <a:alpha val="80000"/>
                  </a:schemeClr>
                </a:solidFill>
                <a:latin typeface="+mn-lt"/>
                <a:ea typeface="+mn-ea"/>
                <a:cs typeface="+mn-cs"/>
              </a:rPr>
              <a:t>Changes his last name to “X” because “Little” was a “slave name”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5061792" y="468113"/>
            <a:ext cx="3473275" cy="1383109"/>
          </a:xfrm>
        </p:spPr>
        <p:txBody>
          <a:bodyPr vert="horz" lIns="91440" tIns="45720" rIns="91440" bIns="45720" rtlCol="0" anchor="b">
            <a:normAutofit/>
          </a:bodyPr>
          <a:lstStyle/>
          <a:p>
            <a:pPr algn="l" eaLnBrk="1" hangingPunct="1">
              <a:lnSpc>
                <a:spcPct val="90000"/>
              </a:lnSpc>
              <a:defRPr/>
            </a:pPr>
            <a:r>
              <a:rPr lang="en-US" sz="3300" b="1" kern="1200">
                <a:solidFill>
                  <a:schemeClr val="bg1"/>
                </a:solidFill>
                <a:effectLst>
                  <a:outerShdw blurRad="38100" dist="38100" dir="2700000" algn="tl">
                    <a:srgbClr val="DDDDDD"/>
                  </a:outerShdw>
                </a:effectLst>
                <a:latin typeface="+mj-lt"/>
                <a:ea typeface="+mj-ea"/>
                <a:cs typeface="+mj-cs"/>
              </a:rPr>
              <a:t>Martin Luther King’s Ideology</a:t>
            </a:r>
          </a:p>
        </p:txBody>
      </p:sp>
      <p:pic>
        <p:nvPicPr>
          <p:cNvPr id="12291" name="Picture 3"/>
          <p:cNvPicPr>
            <a:picLocks noChangeAspect="1" noChangeArrowheads="1"/>
          </p:cNvPicPr>
          <p:nvPr/>
        </p:nvPicPr>
        <p:blipFill rotWithShape="1">
          <a:blip r:embed="rId3"/>
          <a:srcRect t="1883" r="-3" b="13003"/>
          <a:stretch/>
        </p:blipFill>
        <p:spPr bwMode="auto">
          <a:xfrm>
            <a:off x="20" y="1"/>
            <a:ext cx="3687893" cy="2919130"/>
          </a:xfrm>
          <a:prstGeom prst="rect">
            <a:avLst/>
          </a:prstGeom>
        </p:spPr>
      </p:pic>
      <p:grpSp>
        <p:nvGrpSpPr>
          <p:cNvPr id="76" name="Group 75">
            <a:extLst>
              <a:ext uri="{FF2B5EF4-FFF2-40B4-BE49-F238E27FC236}">
                <a16:creationId xmlns:a16="http://schemas.microsoft.com/office/drawing/2014/main" id="{1CF03BDF-BAB0-4895-98AF-E26EE081D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33366" y="-383502"/>
            <a:ext cx="2408650" cy="3275382"/>
            <a:chOff x="6833344" y="1502572"/>
            <a:chExt cx="2408650" cy="4343740"/>
          </a:xfrm>
        </p:grpSpPr>
        <p:cxnSp>
          <p:nvCxnSpPr>
            <p:cNvPr id="77" name="Straight Connector 76">
              <a:extLst>
                <a:ext uri="{FF2B5EF4-FFF2-40B4-BE49-F238E27FC236}">
                  <a16:creationId xmlns:a16="http://schemas.microsoft.com/office/drawing/2014/main" id="{2598CC8A-F5E2-4B20-8E5A-5C9F77B0E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5400000" flipH="1">
              <a:off x="4661474" y="3674442"/>
              <a:ext cx="43437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56EFDDC-4D10-40E2-B179-928889F8BD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5400000">
              <a:off x="8039282" y="304695"/>
              <a:ext cx="0" cy="240542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057775" y="1851222"/>
            <a:ext cx="4086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Grp="1" noChangeAspect="1" noChangeArrowheads="1"/>
          </p:cNvPicPr>
          <p:nvPr>
            <p:ph sz="half" idx="1"/>
          </p:nvPr>
        </p:nvPicPr>
        <p:blipFill rotWithShape="1">
          <a:blip r:embed="rId4"/>
          <a:srcRect l="27982" r="14325" b="-2"/>
          <a:stretch/>
        </p:blipFill>
        <p:spPr>
          <a:xfrm>
            <a:off x="20" y="3325517"/>
            <a:ext cx="4138033" cy="3532483"/>
          </a:xfrm>
          <a:prstGeom prst="rect">
            <a:avLst/>
          </a:prstGeom>
        </p:spPr>
      </p:pic>
      <p:sp>
        <p:nvSpPr>
          <p:cNvPr id="22531" name="Content Placeholder 3"/>
          <p:cNvSpPr>
            <a:spLocks noGrp="1"/>
          </p:cNvSpPr>
          <p:nvPr>
            <p:ph sz="half" idx="2"/>
          </p:nvPr>
        </p:nvSpPr>
        <p:spPr>
          <a:xfrm>
            <a:off x="5061792" y="2120204"/>
            <a:ext cx="3473275" cy="2577009"/>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r>
              <a:rPr lang="en-US" sz="1700">
                <a:solidFill>
                  <a:schemeClr val="bg1"/>
                </a:solidFill>
                <a:latin typeface="+mn-lt"/>
                <a:ea typeface="+mn-ea"/>
                <a:cs typeface="+mn-cs"/>
              </a:rPr>
              <a:t>Expose the racism, prejudice, discrimination, &amp; brutality that existed in the South</a:t>
            </a:r>
          </a:p>
          <a:p>
            <a:pPr indent="-228600" eaLnBrk="1" hangingPunct="1">
              <a:lnSpc>
                <a:spcPct val="90000"/>
              </a:lnSpc>
              <a:buFont typeface="Arial" panose="020B0604020202020204" pitchFamily="34" charset="0"/>
              <a:buChar char="•"/>
            </a:pPr>
            <a:r>
              <a:rPr lang="en-US" sz="1700">
                <a:solidFill>
                  <a:schemeClr val="bg1"/>
                </a:solidFill>
                <a:latin typeface="+mn-lt"/>
                <a:ea typeface="+mn-ea"/>
                <a:cs typeface="+mn-cs"/>
              </a:rPr>
              <a:t>Use non-violent means to promote the change he wanted.</a:t>
            </a:r>
          </a:p>
        </p:txBody>
      </p:sp>
      <p:grpSp>
        <p:nvGrpSpPr>
          <p:cNvPr id="82" name="Group 81">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937643" y="3852759"/>
            <a:ext cx="4917221" cy="3005241"/>
            <a:chOff x="6833344" y="1502573"/>
            <a:chExt cx="4917221" cy="3005241"/>
          </a:xfrm>
        </p:grpSpPr>
        <p:cxnSp>
          <p:nvCxnSpPr>
            <p:cNvPr id="83" name="Straight Connector 82">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3"/>
              <a:ext cx="0" cy="300524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7434"/>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663439" y="669925"/>
            <a:ext cx="3476707" cy="1325563"/>
          </a:xfrm>
        </p:spPr>
        <p:txBody>
          <a:bodyPr vert="horz" lIns="91440" tIns="45720" rIns="91440" bIns="45720" rtlCol="0" anchor="b">
            <a:normAutofit/>
          </a:bodyPr>
          <a:lstStyle/>
          <a:p>
            <a:pPr algn="l" eaLnBrk="1" hangingPunct="1">
              <a:lnSpc>
                <a:spcPct val="90000"/>
              </a:lnSpc>
              <a:defRPr/>
            </a:pPr>
            <a:r>
              <a:rPr lang="en-US" sz="3300" b="1" kern="1200">
                <a:solidFill>
                  <a:schemeClr val="bg1"/>
                </a:solidFill>
                <a:effectLst>
                  <a:outerShdw blurRad="38100" dist="38100" dir="2700000" algn="tl">
                    <a:srgbClr val="DDDDDD"/>
                  </a:outerShdw>
                </a:effectLst>
                <a:latin typeface="+mj-lt"/>
                <a:ea typeface="+mj-ea"/>
                <a:cs typeface="+mj-cs"/>
              </a:rPr>
              <a:t>Malcolm X’s Ideology</a:t>
            </a:r>
          </a:p>
        </p:txBody>
      </p:sp>
      <p:pic>
        <p:nvPicPr>
          <p:cNvPr id="6148" name="Picture 2"/>
          <p:cNvPicPr>
            <a:picLocks noGrp="1" noChangeAspect="1" noChangeArrowheads="1"/>
          </p:cNvPicPr>
          <p:nvPr>
            <p:ph sz="half" idx="1"/>
          </p:nvPr>
        </p:nvPicPr>
        <p:blipFill>
          <a:blip r:embed="rId3"/>
          <a:stretch>
            <a:fillRect/>
          </a:stretch>
        </p:blipFill>
        <p:spPr>
          <a:xfrm>
            <a:off x="0" y="1305402"/>
            <a:ext cx="4314826" cy="4247195"/>
          </a:xfrm>
          <a:prstGeom prst="rect">
            <a:avLst/>
          </a:prstGeom>
        </p:spPr>
      </p:pic>
      <p:cxnSp>
        <p:nvCxnSpPr>
          <p:cNvPr id="138" name="Straight Connector 137">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7187"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663440" y="2026340"/>
            <a:ext cx="44805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579" name="Content Placeholder 3"/>
          <p:cNvSpPr>
            <a:spLocks noGrp="1"/>
          </p:cNvSpPr>
          <p:nvPr>
            <p:ph sz="half" idx="2"/>
          </p:nvPr>
        </p:nvSpPr>
        <p:spPr>
          <a:xfrm>
            <a:off x="4663439" y="2400304"/>
            <a:ext cx="3476707" cy="3441692"/>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r>
              <a:rPr lang="en-US" sz="1700">
                <a:solidFill>
                  <a:schemeClr val="bg1"/>
                </a:solidFill>
                <a:latin typeface="+mn-lt"/>
                <a:ea typeface="+mn-ea"/>
                <a:cs typeface="+mn-cs"/>
              </a:rPr>
              <a:t>Believed African-Americans should stand up and fight for their freedom</a:t>
            </a:r>
          </a:p>
          <a:p>
            <a:pPr indent="-228600" eaLnBrk="1" hangingPunct="1">
              <a:lnSpc>
                <a:spcPct val="90000"/>
              </a:lnSpc>
              <a:buFont typeface="Arial" panose="020B0604020202020204" pitchFamily="34" charset="0"/>
              <a:buChar char="•"/>
            </a:pPr>
            <a:r>
              <a:rPr lang="en-US" sz="1700">
                <a:solidFill>
                  <a:schemeClr val="bg1"/>
                </a:solidFill>
                <a:latin typeface="+mn-lt"/>
                <a:ea typeface="+mn-ea"/>
                <a:cs typeface="+mn-cs"/>
              </a:rPr>
              <a:t>Believed violence was necessary to earn freedom</a:t>
            </a:r>
          </a:p>
          <a:p>
            <a:pPr indent="-228600" eaLnBrk="1" hangingPunct="1">
              <a:lnSpc>
                <a:spcPct val="90000"/>
              </a:lnSpc>
              <a:buFont typeface="Arial" panose="020B0604020202020204" pitchFamily="34" charset="0"/>
              <a:buChar char="•"/>
            </a:pPr>
            <a:r>
              <a:rPr lang="en-US" sz="1700">
                <a:solidFill>
                  <a:schemeClr val="bg1"/>
                </a:solidFill>
                <a:latin typeface="+mn-lt"/>
                <a:ea typeface="+mn-ea"/>
                <a:cs typeface="+mn-cs"/>
              </a:rPr>
              <a:t>Believed that the Christian religion was based on the white 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829175" y="669925"/>
            <a:ext cx="3343276" cy="1325563"/>
          </a:xfrm>
        </p:spPr>
        <p:txBody>
          <a:bodyPr vert="horz" lIns="91440" tIns="45720" rIns="91440" bIns="45720" rtlCol="0" anchor="b">
            <a:normAutofit/>
          </a:bodyPr>
          <a:lstStyle/>
          <a:p>
            <a:pPr algn="l" eaLnBrk="1" hangingPunct="1">
              <a:lnSpc>
                <a:spcPct val="90000"/>
              </a:lnSpc>
              <a:defRPr/>
            </a:pPr>
            <a:r>
              <a:rPr lang="en-US" sz="3300" b="1">
                <a:solidFill>
                  <a:schemeClr val="bg1"/>
                </a:solidFill>
                <a:effectLst>
                  <a:outerShdw blurRad="38100" dist="38100" dir="2700000" algn="tl">
                    <a:srgbClr val="DDDDDD"/>
                  </a:outerShdw>
                </a:effectLst>
                <a:latin typeface="+mj-lt"/>
                <a:ea typeface="+mj-ea"/>
                <a:cs typeface="+mj-cs"/>
              </a:rPr>
              <a:t>King’s Movement</a:t>
            </a:r>
          </a:p>
        </p:txBody>
      </p:sp>
      <p:pic>
        <p:nvPicPr>
          <p:cNvPr id="7172" name="Picture 3"/>
          <p:cNvPicPr>
            <a:picLocks noGrp="1" noChangeAspect="1" noChangeArrowheads="1"/>
          </p:cNvPicPr>
          <p:nvPr>
            <p:ph sz="half" idx="2"/>
          </p:nvPr>
        </p:nvPicPr>
        <p:blipFill rotWithShape="1">
          <a:blip r:embed="rId3"/>
          <a:srcRect l="3166" r="17444"/>
          <a:stretch/>
        </p:blipFill>
        <p:spPr>
          <a:xfrm>
            <a:off x="20" y="10"/>
            <a:ext cx="4314806" cy="6857990"/>
          </a:xfrm>
          <a:prstGeom prst="rect">
            <a:avLst/>
          </a:prstGeom>
        </p:spPr>
      </p:pic>
      <p:sp>
        <p:nvSpPr>
          <p:cNvPr id="25603" name="Content Placeholder 2"/>
          <p:cNvSpPr>
            <a:spLocks noGrp="1"/>
          </p:cNvSpPr>
          <p:nvPr>
            <p:ph sz="half" idx="1"/>
          </p:nvPr>
        </p:nvSpPr>
        <p:spPr>
          <a:xfrm>
            <a:off x="4829175" y="2400304"/>
            <a:ext cx="3343276" cy="3441692"/>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r>
              <a:rPr lang="en-US" sz="1700">
                <a:solidFill>
                  <a:schemeClr val="bg1"/>
                </a:solidFill>
                <a:latin typeface="+mn-lt"/>
                <a:ea typeface="+mn-ea"/>
                <a:cs typeface="+mn-cs"/>
              </a:rPr>
              <a:t>Southern Christian Leadership Conference</a:t>
            </a:r>
          </a:p>
          <a:p>
            <a:pPr lvl="1" indent="-228600" eaLnBrk="1" hangingPunct="1">
              <a:lnSpc>
                <a:spcPct val="90000"/>
              </a:lnSpc>
              <a:buFont typeface="Arial" panose="020B0604020202020204" pitchFamily="34" charset="0"/>
              <a:buChar char="•"/>
              <a:defRPr/>
            </a:pPr>
            <a:r>
              <a:rPr lang="en-US" sz="1700">
                <a:solidFill>
                  <a:schemeClr val="bg1"/>
                </a:solidFill>
                <a:latin typeface="+mn-lt"/>
                <a:ea typeface="+mn-ea"/>
              </a:rPr>
              <a:t>Organized black churches to conduct non-violent protests</a:t>
            </a:r>
          </a:p>
          <a:p>
            <a:pPr lvl="1" indent="-228600" eaLnBrk="1" hangingPunct="1">
              <a:lnSpc>
                <a:spcPct val="90000"/>
              </a:lnSpc>
              <a:buFont typeface="Arial" panose="020B0604020202020204" pitchFamily="34" charset="0"/>
              <a:buChar char="•"/>
              <a:defRPr/>
            </a:pPr>
            <a:r>
              <a:rPr lang="en-US" sz="1700">
                <a:solidFill>
                  <a:schemeClr val="bg1"/>
                </a:solidFill>
                <a:latin typeface="+mn-lt"/>
                <a:ea typeface="+mn-ea"/>
              </a:rPr>
              <a:t>Used media coverage to expose Jim Crow laws</a:t>
            </a:r>
          </a:p>
          <a:p>
            <a:pPr marL="342900" lvl="1" indent="-228600" eaLnBrk="1" hangingPunct="1">
              <a:lnSpc>
                <a:spcPct val="90000"/>
              </a:lnSpc>
              <a:buFont typeface="Arial" panose="020B0604020202020204" pitchFamily="34" charset="0"/>
              <a:buChar char="•"/>
              <a:defRPr/>
            </a:pPr>
            <a:r>
              <a:rPr lang="en-US" sz="1700">
                <a:solidFill>
                  <a:schemeClr val="bg1"/>
                </a:solidFill>
                <a:latin typeface="+mn-lt"/>
                <a:ea typeface="+mn-ea"/>
              </a:rPr>
              <a:t>King would later win the Nobel Peace Prize.</a:t>
            </a:r>
          </a:p>
          <a:p>
            <a:pPr marL="342900" lvl="1" indent="-228600" eaLnBrk="1" hangingPunct="1">
              <a:lnSpc>
                <a:spcPct val="90000"/>
              </a:lnSpc>
              <a:buFont typeface="Arial" panose="020B0604020202020204" pitchFamily="34" charset="0"/>
              <a:buChar char="•"/>
              <a:defRPr/>
            </a:pPr>
            <a:r>
              <a:rPr lang="en-US" sz="1700">
                <a:solidFill>
                  <a:schemeClr val="bg1"/>
                </a:solidFill>
                <a:latin typeface="+mn-lt"/>
                <a:ea typeface="+mn-ea"/>
              </a:rPr>
              <a:t>Achieved legislation (Voting Rights Act and Civil Rights Act)</a:t>
            </a:r>
          </a:p>
          <a:p>
            <a:pPr indent="-228600" eaLnBrk="1" hangingPunct="1">
              <a:lnSpc>
                <a:spcPct val="90000"/>
              </a:lnSpc>
              <a:buFont typeface="Arial" panose="020B0604020202020204" pitchFamily="34" charset="0"/>
              <a:buChar char="•"/>
              <a:defRPr/>
            </a:pPr>
            <a:endParaRPr lang="en-US" sz="1700">
              <a:solidFill>
                <a:schemeClr val="bg1"/>
              </a:solidFill>
              <a:latin typeface="+mn-lt"/>
              <a:ea typeface="+mn-ea"/>
              <a:cs typeface="+mn-cs"/>
            </a:endParaRPr>
          </a:p>
          <a:p>
            <a:pPr indent="-228600" eaLnBrk="1" hangingPunct="1">
              <a:lnSpc>
                <a:spcPct val="90000"/>
              </a:lnSpc>
              <a:buFont typeface="Arial" panose="020B0604020202020204" pitchFamily="34" charset="0"/>
              <a:buChar char="•"/>
              <a:defRPr/>
            </a:pPr>
            <a:endParaRPr lang="en-US" sz="1700">
              <a:solidFill>
                <a:schemeClr val="bg1"/>
              </a:solidFill>
              <a:latin typeface="+mn-lt"/>
              <a:ea typeface="+mn-ea"/>
              <a:cs typeface="+mn-cs"/>
            </a:endParaRPr>
          </a:p>
        </p:txBody>
      </p:sp>
      <p:cxnSp>
        <p:nvCxnSpPr>
          <p:cNvPr id="138" name="Straight Connector 137">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482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2E62CE6-1D21-4565-8E90-0F1D900BEF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81724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2455" y="365124"/>
            <a:ext cx="4629150" cy="1828800"/>
          </a:xfrm>
        </p:spPr>
        <p:txBody>
          <a:bodyPr vert="horz" lIns="91440" tIns="45720" rIns="91440" bIns="45720" rtlCol="0" anchor="ctr">
            <a:normAutofit/>
          </a:bodyPr>
          <a:lstStyle/>
          <a:p>
            <a:pPr algn="l" eaLnBrk="1" hangingPunct="1">
              <a:lnSpc>
                <a:spcPct val="90000"/>
              </a:lnSpc>
              <a:defRPr/>
            </a:pPr>
            <a:r>
              <a:rPr lang="en-US" b="1">
                <a:effectLst>
                  <a:outerShdw blurRad="38100" dist="38100" dir="2700000" algn="tl">
                    <a:srgbClr val="DDDDDD"/>
                  </a:outerShdw>
                </a:effectLst>
                <a:latin typeface="+mj-lt"/>
                <a:ea typeface="+mj-ea"/>
                <a:cs typeface="+mj-cs"/>
              </a:rPr>
              <a:t>Malcolm X’s Movement</a:t>
            </a:r>
          </a:p>
        </p:txBody>
      </p:sp>
      <p:pic>
        <p:nvPicPr>
          <p:cNvPr id="8196" name="Picture 2"/>
          <p:cNvPicPr>
            <a:picLocks noGrp="1" noChangeAspect="1" noChangeArrowheads="1"/>
          </p:cNvPicPr>
          <p:nvPr>
            <p:ph sz="half" idx="2"/>
          </p:nvPr>
        </p:nvPicPr>
        <p:blipFill rotWithShape="1">
          <a:blip r:embed="rId3"/>
          <a:srcRect l="16136" r="20439"/>
          <a:stretch/>
        </p:blipFill>
        <p:spPr>
          <a:xfrm>
            <a:off x="20" y="10"/>
            <a:ext cx="3479779" cy="6857990"/>
          </a:xfrm>
          <a:prstGeom prst="rect">
            <a:avLst/>
          </a:prstGeom>
        </p:spPr>
      </p:pic>
      <p:sp>
        <p:nvSpPr>
          <p:cNvPr id="28675" name="Content Placeholder 2"/>
          <p:cNvSpPr>
            <a:spLocks noGrp="1"/>
          </p:cNvSpPr>
          <p:nvPr>
            <p:ph sz="half" idx="1"/>
          </p:nvPr>
        </p:nvSpPr>
        <p:spPr>
          <a:xfrm>
            <a:off x="3802455" y="2322576"/>
            <a:ext cx="4629150" cy="3858768"/>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r>
              <a:rPr lang="en-US" sz="2100">
                <a:latin typeface="+mn-lt"/>
                <a:ea typeface="+mn-ea"/>
                <a:cs typeface="+mn-cs"/>
              </a:rPr>
              <a:t>Member of the Nation of Islam</a:t>
            </a:r>
          </a:p>
          <a:p>
            <a:pPr lvl="1" indent="-228600" eaLnBrk="1" hangingPunct="1">
              <a:lnSpc>
                <a:spcPct val="90000"/>
              </a:lnSpc>
              <a:buFont typeface="Arial" panose="020B0604020202020204" pitchFamily="34" charset="0"/>
              <a:buChar char="•"/>
            </a:pPr>
            <a:r>
              <a:rPr lang="en-US" sz="2100">
                <a:latin typeface="+mn-lt"/>
                <a:ea typeface="+mn-ea"/>
              </a:rPr>
              <a:t>Taught that Africans belonged at the top of the social order</a:t>
            </a:r>
          </a:p>
          <a:p>
            <a:pPr lvl="1" indent="-228600" eaLnBrk="1" hangingPunct="1">
              <a:lnSpc>
                <a:spcPct val="90000"/>
              </a:lnSpc>
              <a:buFont typeface="Arial" panose="020B0604020202020204" pitchFamily="34" charset="0"/>
              <a:buChar char="•"/>
            </a:pPr>
            <a:r>
              <a:rPr lang="en-US" sz="2100">
                <a:latin typeface="+mn-lt"/>
                <a:ea typeface="+mn-ea"/>
              </a:rPr>
              <a:t>“Whites” only took advantage of the black race</a:t>
            </a:r>
          </a:p>
          <a:p>
            <a:pPr lvl="1" indent="-228600" eaLnBrk="1" hangingPunct="1">
              <a:lnSpc>
                <a:spcPct val="90000"/>
              </a:lnSpc>
              <a:buFont typeface="Arial" panose="020B0604020202020204" pitchFamily="34" charset="0"/>
              <a:buChar char="•"/>
            </a:pPr>
            <a:r>
              <a:rPr lang="en-US" sz="2100">
                <a:latin typeface="+mn-lt"/>
                <a:ea typeface="+mn-ea"/>
              </a:rPr>
              <a:t>Wanted political and economic black independence</a:t>
            </a:r>
          </a:p>
          <a:p>
            <a:pPr indent="-228600" eaLnBrk="1" hangingPunct="1">
              <a:lnSpc>
                <a:spcPct val="90000"/>
              </a:lnSpc>
              <a:buFont typeface="Arial" panose="020B0604020202020204" pitchFamily="34" charset="0"/>
              <a:buChar char="•"/>
            </a:pPr>
            <a:r>
              <a:rPr lang="en-US" sz="2100">
                <a:latin typeface="+mn-lt"/>
                <a:ea typeface="+mn-ea"/>
                <a:cs typeface="+mn-cs"/>
              </a:rPr>
              <a:t>He would later leave the Nation of Islam and change his view on Whites and Blacks</a:t>
            </a:r>
          </a:p>
          <a:p>
            <a:pPr indent="-228600" eaLnBrk="1" hangingPunct="1">
              <a:lnSpc>
                <a:spcPct val="90000"/>
              </a:lnSpc>
              <a:buFont typeface="Arial" panose="020B0604020202020204" pitchFamily="34" charset="0"/>
              <a:buChar char="•"/>
            </a:pPr>
            <a:endParaRPr lang="en-US" sz="2100">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3644721" y="464828"/>
            <a:ext cx="4870629" cy="2103366"/>
          </a:xfrm>
        </p:spPr>
        <p:txBody>
          <a:bodyPr vert="horz" lIns="91440" tIns="45720" rIns="91440" bIns="45720" rtlCol="0" anchor="b">
            <a:normAutofit/>
          </a:bodyPr>
          <a:lstStyle/>
          <a:p>
            <a:pPr algn="l" eaLnBrk="1" hangingPunct="1">
              <a:lnSpc>
                <a:spcPct val="90000"/>
              </a:lnSpc>
            </a:pPr>
            <a:r>
              <a:rPr lang="en-US" b="1" kern="1200">
                <a:solidFill>
                  <a:schemeClr val="tx1"/>
                </a:solidFill>
                <a:latin typeface="+mj-lt"/>
                <a:ea typeface="+mj-ea"/>
                <a:cs typeface="+mj-cs"/>
              </a:rPr>
              <a:t>Assassinations</a:t>
            </a:r>
          </a:p>
        </p:txBody>
      </p:sp>
      <p:pic>
        <p:nvPicPr>
          <p:cNvPr id="6147" name="Picture 3"/>
          <p:cNvPicPr>
            <a:picLocks noChangeAspect="1" noChangeArrowheads="1"/>
          </p:cNvPicPr>
          <p:nvPr/>
        </p:nvPicPr>
        <p:blipFill rotWithShape="1">
          <a:blip r:embed="rId3"/>
          <a:srcRect l="7926" r="2213" b="2"/>
          <a:stretch/>
        </p:blipFill>
        <p:spPr bwMode="auto">
          <a:xfrm>
            <a:off x="-2" y="10"/>
            <a:ext cx="3195827" cy="2569454"/>
          </a:xfrm>
          <a:prstGeom prst="rect">
            <a:avLst/>
          </a:prstGeom>
        </p:spPr>
      </p:pic>
      <p:pic>
        <p:nvPicPr>
          <p:cNvPr id="6146" name="Picture 2"/>
          <p:cNvPicPr>
            <a:picLocks noGrp="1" noChangeAspect="1" noChangeArrowheads="1"/>
          </p:cNvPicPr>
          <p:nvPr>
            <p:ph sz="half" idx="2"/>
          </p:nvPr>
        </p:nvPicPr>
        <p:blipFill rotWithShape="1">
          <a:blip r:embed="rId4"/>
          <a:srcRect t="10998" r="2" b="2"/>
          <a:stretch/>
        </p:blipFill>
        <p:spPr>
          <a:xfrm>
            <a:off x="1" y="2743200"/>
            <a:ext cx="3195827" cy="4114800"/>
          </a:xfrm>
          <a:prstGeom prst="rect">
            <a:avLst/>
          </a:prstGeom>
        </p:spPr>
      </p:pic>
      <p:sp>
        <p:nvSpPr>
          <p:cNvPr id="30723" name="Content Placeholder 2"/>
          <p:cNvSpPr>
            <a:spLocks noGrp="1"/>
          </p:cNvSpPr>
          <p:nvPr>
            <p:ph sz="half" idx="1"/>
          </p:nvPr>
        </p:nvSpPr>
        <p:spPr>
          <a:xfrm>
            <a:off x="3644721" y="2743200"/>
            <a:ext cx="4870629" cy="3438144"/>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r>
              <a:rPr lang="en-US" sz="1900">
                <a:latin typeface="+mn-lt"/>
                <a:ea typeface="+mn-ea"/>
                <a:cs typeface="+mn-cs"/>
              </a:rPr>
              <a:t>Martin Luther King</a:t>
            </a:r>
          </a:p>
          <a:p>
            <a:pPr lvl="1" indent="-228600" eaLnBrk="1" hangingPunct="1">
              <a:lnSpc>
                <a:spcPct val="90000"/>
              </a:lnSpc>
              <a:buFont typeface="Arial" panose="020B0604020202020204" pitchFamily="34" charset="0"/>
              <a:buChar char="•"/>
            </a:pPr>
            <a:r>
              <a:rPr lang="en-US" sz="1900">
                <a:latin typeface="+mn-lt"/>
                <a:ea typeface="+mn-ea"/>
              </a:rPr>
              <a:t>Achieved legislation (Voting Rights Act and Civil Rights Act)</a:t>
            </a:r>
          </a:p>
          <a:p>
            <a:pPr lvl="1" indent="-228600" eaLnBrk="1" hangingPunct="1">
              <a:lnSpc>
                <a:spcPct val="90000"/>
              </a:lnSpc>
              <a:buFont typeface="Arial" panose="020B0604020202020204" pitchFamily="34" charset="0"/>
              <a:buChar char="•"/>
            </a:pPr>
            <a:r>
              <a:rPr lang="en-US" sz="1900">
                <a:latin typeface="+mn-lt"/>
                <a:ea typeface="+mn-ea"/>
              </a:rPr>
              <a:t>He was shot outside a hotel in Memphis, Tennessee in 1968</a:t>
            </a:r>
          </a:p>
          <a:p>
            <a:pPr indent="-228600" eaLnBrk="1" hangingPunct="1">
              <a:lnSpc>
                <a:spcPct val="90000"/>
              </a:lnSpc>
              <a:buFont typeface="Arial" panose="020B0604020202020204" pitchFamily="34" charset="0"/>
              <a:buChar char="•"/>
            </a:pPr>
            <a:endParaRPr lang="en-US" sz="1900">
              <a:latin typeface="+mn-lt"/>
              <a:ea typeface="+mn-ea"/>
              <a:cs typeface="+mn-cs"/>
            </a:endParaRPr>
          </a:p>
          <a:p>
            <a:pPr indent="-228600" eaLnBrk="1" hangingPunct="1">
              <a:lnSpc>
                <a:spcPct val="90000"/>
              </a:lnSpc>
              <a:buFont typeface="Arial" panose="020B0604020202020204" pitchFamily="34" charset="0"/>
              <a:buChar char="•"/>
            </a:pPr>
            <a:r>
              <a:rPr lang="en-US" sz="1900">
                <a:latin typeface="+mn-lt"/>
                <a:ea typeface="+mn-ea"/>
                <a:cs typeface="+mn-cs"/>
              </a:rPr>
              <a:t>Malcolm X</a:t>
            </a:r>
          </a:p>
          <a:p>
            <a:pPr lvl="1" indent="-228600" eaLnBrk="1" hangingPunct="1">
              <a:lnSpc>
                <a:spcPct val="90000"/>
              </a:lnSpc>
              <a:buFont typeface="Arial" panose="020B0604020202020204" pitchFamily="34" charset="0"/>
              <a:buChar char="•"/>
            </a:pPr>
            <a:r>
              <a:rPr lang="en-US" sz="1900">
                <a:latin typeface="+mn-lt"/>
                <a:ea typeface="+mn-ea"/>
              </a:rPr>
              <a:t>Tensions arose between Malcolm and the Nation of Islam</a:t>
            </a:r>
          </a:p>
          <a:p>
            <a:pPr lvl="1" indent="-228600" eaLnBrk="1" hangingPunct="1">
              <a:lnSpc>
                <a:spcPct val="90000"/>
              </a:lnSpc>
              <a:buFont typeface="Arial" panose="020B0604020202020204" pitchFamily="34" charset="0"/>
              <a:buChar char="•"/>
            </a:pPr>
            <a:r>
              <a:rPr lang="en-US" sz="1900">
                <a:latin typeface="+mn-lt"/>
                <a:ea typeface="+mn-ea"/>
              </a:rPr>
              <a:t>He was shot 16 times during a speech in 1965</a:t>
            </a:r>
          </a:p>
          <a:p>
            <a:pPr lvl="1" indent="-228600" eaLnBrk="1" hangingPunct="1">
              <a:lnSpc>
                <a:spcPct val="90000"/>
              </a:lnSpc>
              <a:buFont typeface="Arial" panose="020B0604020202020204" pitchFamily="34" charset="0"/>
              <a:buChar char="•"/>
            </a:pPr>
            <a:endParaRPr lang="en-US" sz="1900">
              <a:latin typeface="+mn-lt"/>
              <a:ea typeface="+mn-ea"/>
            </a:endParaRPr>
          </a:p>
          <a:p>
            <a:pPr lvl="1" indent="-228600" eaLnBrk="1" hangingPunct="1">
              <a:lnSpc>
                <a:spcPct val="90000"/>
              </a:lnSpc>
              <a:buFont typeface="Arial" panose="020B0604020202020204" pitchFamily="34" charset="0"/>
              <a:buChar char="•"/>
            </a:pPr>
            <a:endParaRPr lang="en-US" sz="1900">
              <a:latin typeface="+mn-lt"/>
              <a:ea typeface="+mn-ea"/>
            </a:endParaRP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770" name="Title 1"/>
          <p:cNvSpPr>
            <a:spLocks noGrp="1"/>
          </p:cNvSpPr>
          <p:nvPr>
            <p:ph type="title"/>
          </p:nvPr>
        </p:nvSpPr>
        <p:spPr>
          <a:xfrm>
            <a:off x="4895850" y="448721"/>
            <a:ext cx="3535497" cy="1225650"/>
          </a:xfrm>
        </p:spPr>
        <p:txBody>
          <a:bodyPr vert="horz" lIns="91440" tIns="45720" rIns="91440" bIns="45720" rtlCol="0" anchor="b">
            <a:normAutofit/>
          </a:bodyPr>
          <a:lstStyle/>
          <a:p>
            <a:pPr algn="l" eaLnBrk="1" hangingPunct="1">
              <a:lnSpc>
                <a:spcPct val="90000"/>
              </a:lnSpc>
            </a:pPr>
            <a:r>
              <a:rPr lang="en-US" sz="3300" b="1" kern="1200">
                <a:solidFill>
                  <a:schemeClr val="bg1"/>
                </a:solidFill>
                <a:latin typeface="+mj-lt"/>
                <a:ea typeface="+mj-ea"/>
                <a:cs typeface="+mj-cs"/>
              </a:rPr>
              <a:t>Quotes</a:t>
            </a:r>
          </a:p>
        </p:txBody>
      </p:sp>
      <p:pic>
        <p:nvPicPr>
          <p:cNvPr id="9220" name="Picture 2"/>
          <p:cNvPicPr>
            <a:picLocks noGrp="1" noChangeAspect="1" noChangeArrowheads="1"/>
          </p:cNvPicPr>
          <p:nvPr>
            <p:ph sz="half" idx="2"/>
          </p:nvPr>
        </p:nvPicPr>
        <p:blipFill>
          <a:blip r:embed="rId3"/>
          <a:stretch>
            <a:fillRect/>
          </a:stretch>
        </p:blipFill>
        <p:spPr>
          <a:xfrm>
            <a:off x="-1759" y="1496196"/>
            <a:ext cx="4249909" cy="3865608"/>
          </a:xfrm>
          <a:prstGeom prst="rect">
            <a:avLst/>
          </a:prstGeom>
        </p:spPr>
      </p:pic>
      <p:cxnSp>
        <p:nvCxnSpPr>
          <p:cNvPr id="74" name="Straight Connector 7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895850" y="1909192"/>
            <a:ext cx="3535497" cy="3647710"/>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r>
              <a:rPr lang="en-US" sz="1700">
                <a:solidFill>
                  <a:schemeClr val="bg1"/>
                </a:solidFill>
                <a:effectLst>
                  <a:outerShdw blurRad="38100" dist="38100" dir="2700000" algn="tl">
                    <a:srgbClr val="DDDDDD"/>
                  </a:outerShdw>
                </a:effectLst>
                <a:latin typeface="+mn-lt"/>
                <a:ea typeface="+mn-ea"/>
                <a:cs typeface="+mn-cs"/>
              </a:rPr>
              <a:t>Dr. King on Integration</a:t>
            </a:r>
          </a:p>
          <a:p>
            <a:pPr indent="-228600" eaLnBrk="1" hangingPunct="1">
              <a:lnSpc>
                <a:spcPct val="90000"/>
              </a:lnSpc>
              <a:buFont typeface="Arial" panose="020B0604020202020204" pitchFamily="34" charset="0"/>
              <a:buChar char="•"/>
              <a:defRPr/>
            </a:pPr>
            <a:endParaRPr lang="en-US" sz="1700">
              <a:solidFill>
                <a:schemeClr val="bg1"/>
              </a:solidFill>
              <a:effectLst>
                <a:outerShdw blurRad="38100" dist="38100" dir="2700000" algn="tl">
                  <a:srgbClr val="DDDDDD"/>
                </a:outerShdw>
              </a:effectLst>
              <a:latin typeface="+mn-lt"/>
              <a:ea typeface="+mn-ea"/>
              <a:cs typeface="+mn-cs"/>
            </a:endParaRPr>
          </a:p>
          <a:p>
            <a:pPr indent="-228600" eaLnBrk="1" hangingPunct="1">
              <a:lnSpc>
                <a:spcPct val="90000"/>
              </a:lnSpc>
              <a:buFont typeface="Arial" panose="020B0604020202020204" pitchFamily="34" charset="0"/>
              <a:buChar char="•"/>
              <a:defRPr/>
            </a:pPr>
            <a:r>
              <a:rPr lang="en-US" sz="1700">
                <a:solidFill>
                  <a:schemeClr val="bg1"/>
                </a:solidFill>
                <a:latin typeface="+mn-lt"/>
                <a:ea typeface="+mn-ea"/>
                <a:cs typeface="+mn-cs"/>
              </a:rPr>
              <a:t>“I have a dream that one day on the red hills of Georgia the sons of former slaves and the sons of former slave owners will be able to sit down together at the table of brotherhood.”</a:t>
            </a:r>
          </a:p>
          <a:p>
            <a:pPr indent="-228600" eaLnBrk="1" hangingPunct="1">
              <a:lnSpc>
                <a:spcPct val="90000"/>
              </a:lnSpc>
              <a:buFont typeface="Arial" panose="020B0604020202020204" pitchFamily="34" charset="0"/>
              <a:buChar char="•"/>
              <a:defRPr/>
            </a:pPr>
            <a:endParaRPr lang="en-US" sz="1700">
              <a:solidFill>
                <a:schemeClr val="bg1"/>
              </a:solidFill>
              <a:latin typeface="+mn-lt"/>
              <a:ea typeface="+mn-ea"/>
              <a:cs typeface="+mn-cs"/>
            </a:endParaRPr>
          </a:p>
          <a:p>
            <a:pPr indent="-228600" eaLnBrk="1" hangingPunct="1">
              <a:lnSpc>
                <a:spcPct val="90000"/>
              </a:lnSpc>
              <a:buFont typeface="Arial" panose="020B0604020202020204" pitchFamily="34" charset="0"/>
              <a:buChar char="•"/>
              <a:defRPr/>
            </a:pPr>
            <a:r>
              <a:rPr lang="en-US" sz="1700">
                <a:solidFill>
                  <a:schemeClr val="bg1"/>
                </a:solidFill>
                <a:latin typeface="+mn-lt"/>
                <a:ea typeface="+mn-ea"/>
                <a:cs typeface="+mn-cs"/>
              </a:rPr>
              <a:t>“A genuine leader is not a searcher for consensus but a molder of consensus.”</a:t>
            </a:r>
          </a:p>
        </p:txBody>
      </p:sp>
      <p:cxnSp>
        <p:nvCxnSpPr>
          <p:cNvPr id="76" name="Straight Connector 7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1923</TotalTime>
  <Words>871</Words>
  <Application>Microsoft Office PowerPoint</Application>
  <PresentationFormat>On-screen Show (4:3)</PresentationFormat>
  <Paragraphs>68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Office Theme</vt:lpstr>
      <vt:lpstr>Martin Luther King &amp; Malcolm X</vt:lpstr>
      <vt:lpstr>Martin Luther King’s Early Life</vt:lpstr>
      <vt:lpstr>Malcolm X’s Early Life</vt:lpstr>
      <vt:lpstr>Martin Luther King’s Ideology</vt:lpstr>
      <vt:lpstr>Malcolm X’s Ideology</vt:lpstr>
      <vt:lpstr>King’s Movement</vt:lpstr>
      <vt:lpstr>Malcolm X’s Movement</vt:lpstr>
      <vt:lpstr>Assassinations</vt:lpstr>
      <vt:lpstr>Quotes</vt:lpstr>
      <vt:lpstr>Quotes</vt:lpstr>
      <vt:lpstr>Quotes</vt:lpstr>
      <vt:lpstr>Quotes</vt:lpstr>
      <vt:lpstr>Quotes</vt:lpstr>
      <vt:lpstr>Quotes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Luther King and Malcolm X</dc:title>
  <dc:creator>Owner</dc:creator>
  <cp:lastModifiedBy>Alian, Justin</cp:lastModifiedBy>
  <cp:revision>32</cp:revision>
  <cp:lastPrinted>2014-05-16T12:36:27Z</cp:lastPrinted>
  <dcterms:created xsi:type="dcterms:W3CDTF">2014-05-16T11:19:53Z</dcterms:created>
  <dcterms:modified xsi:type="dcterms:W3CDTF">2021-04-15T19:38:18Z</dcterms:modified>
</cp:coreProperties>
</file>